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71" r:id="rId5"/>
    <p:sldId id="275" r:id="rId6"/>
    <p:sldId id="284" r:id="rId7"/>
    <p:sldId id="289" r:id="rId8"/>
    <p:sldId id="288" r:id="rId9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chshofer Eder" initials="WE" lastIdx="0" clrIdx="0">
    <p:extLst>
      <p:ext uri="{19B8F6BF-5375-455C-9EA6-DF929625EA0E}">
        <p15:presenceInfo xmlns:p15="http://schemas.microsoft.com/office/powerpoint/2012/main" userId="Walchshofer Ed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51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930DDF-8206-4752-9683-0242AB422EBA}" type="datetimeFigureOut">
              <a:rPr lang="de-AT" smtClean="0"/>
              <a:t>08.03.2026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28E3B19-9502-4226-A188-C9342141203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1005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E3B19-9502-4226-A188-C9342141203B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5840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BD8B-2DE4-F6E1-0544-2519AA4FD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F1C29C9-D755-25A3-A491-0070B5051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6290FA7-D5C2-2A17-9B25-F8850A961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352BC8-C65A-4285-F5CF-934CEAE0B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E3B19-9502-4226-A188-C9342141203B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1707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a-portal.at/" TargetMode="External"/><Relationship Id="rId2" Type="http://schemas.openxmlformats.org/officeDocument/2006/relationships/hyperlink" Target="http://www.ebutilities.a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944E2E-5E0F-4E5A-A6F3-2C564B87B1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/>
              <a:t>EEG Save-Energy-Mission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002D41-A77D-4985-969E-C877126FF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de-DE" dirty="0"/>
              <a:t>Erklärung, Gründung, Erfahrung, Erkenntnisse</a:t>
            </a:r>
          </a:p>
        </p:txBody>
      </p:sp>
    </p:spTree>
    <p:extLst>
      <p:ext uri="{BB962C8B-B14F-4D97-AF65-F5344CB8AC3E}">
        <p14:creationId xmlns:p14="http://schemas.microsoft.com/office/powerpoint/2010/main" val="81855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BD36D-8561-4857-A02D-0279BE227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BEEA53-65CF-4A8D-A9BC-649763165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0" lvl="8" indent="0">
              <a:buNone/>
            </a:pPr>
            <a:r>
              <a:rPr lang="de-DE" dirty="0"/>
              <a:t>Unsere Mission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	Ing. Christian Walchshofer				Ing. Stefan Eder</a:t>
            </a:r>
            <a:br>
              <a:rPr lang="de-DE" dirty="0"/>
            </a:br>
            <a:r>
              <a:rPr lang="de-DE" dirty="0"/>
              <a:t>	Freistadt							Hirschbach</a:t>
            </a:r>
            <a:br>
              <a:rPr lang="de-DE" dirty="0"/>
            </a:br>
            <a:r>
              <a:rPr lang="de-DE" dirty="0"/>
              <a:t>	Ingenieurbüro Bauphysik				Ingenieurbüro Elektrotechnik</a:t>
            </a:r>
          </a:p>
          <a:p>
            <a:pPr marL="2286000" lvl="5" indent="0">
              <a:buNone/>
            </a:pPr>
            <a:r>
              <a:rPr lang="de-DE" sz="2800" dirty="0">
                <a:solidFill>
                  <a:srgbClr val="0070C0"/>
                </a:solidFill>
              </a:rPr>
              <a:t>www.Save-Energy-Mission.at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4C40A7-6028-481B-84B6-123A2EE6C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8" y="2405866"/>
            <a:ext cx="4296350" cy="2046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86-70AA-4D3E-A130-371846562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Programminhalt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7D8A61-2629-448B-9BE9-CB0871E43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2713692"/>
          </a:xfrm>
        </p:spPr>
        <p:txBody>
          <a:bodyPr/>
          <a:lstStyle/>
          <a:p>
            <a:r>
              <a:rPr lang="de-DE" dirty="0"/>
              <a:t>Gründung einer EEG, am Beispiel der: </a:t>
            </a:r>
            <a:br>
              <a:rPr lang="de-DE" dirty="0"/>
            </a:br>
            <a:r>
              <a:rPr lang="de-DE" dirty="0"/>
              <a:t>EEG Save-Energy-Mission (Regional-ID: EGR 00060) und </a:t>
            </a:r>
            <a:br>
              <a:rPr lang="de-DE" dirty="0"/>
            </a:br>
            <a:r>
              <a:rPr lang="de-DE" dirty="0"/>
              <a:t>EEG-SEM UW-Freistadt    (Regional-ID: EGR 00061)</a:t>
            </a:r>
          </a:p>
          <a:p>
            <a:r>
              <a:rPr lang="de-DE" dirty="0"/>
              <a:t>Verwaltung der EEG mit EEG-Faktura</a:t>
            </a:r>
          </a:p>
          <a:p>
            <a:r>
              <a:rPr lang="de-DE" dirty="0"/>
              <a:t>Vorteile einer EEG</a:t>
            </a:r>
          </a:p>
          <a:p>
            <a:r>
              <a:rPr lang="de-DE" dirty="0"/>
              <a:t>Erkenntnisse, weitere Vorhaben, Ideen,...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ABB6EF-79B7-2C9E-6E11-296D55E9E089}"/>
              </a:ext>
            </a:extLst>
          </p:cNvPr>
          <p:cNvSpPr txBox="1"/>
          <p:nvPr/>
        </p:nvSpPr>
        <p:spPr>
          <a:xfrm>
            <a:off x="876615" y="5342817"/>
            <a:ext cx="7390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/>
              <a:t>Quelle und Copyright verwendeter Grafiken und Illustrationen: </a:t>
            </a:r>
          </a:p>
          <a:p>
            <a:r>
              <a:rPr lang="de-AT" sz="1200" dirty="0"/>
              <a:t>Koordinationsstelle für Energiegemeinschaften im Klima- und Energiefonds</a:t>
            </a:r>
          </a:p>
        </p:txBody>
      </p:sp>
    </p:spTree>
    <p:extLst>
      <p:ext uri="{BB962C8B-B14F-4D97-AF65-F5344CB8AC3E}">
        <p14:creationId xmlns:p14="http://schemas.microsoft.com/office/powerpoint/2010/main" val="2935635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ED7116-4096-44D3-92AF-B50A5527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/>
          <a:lstStyle/>
          <a:p>
            <a:r>
              <a:rPr lang="de-DE" dirty="0"/>
              <a:t>Gründung der EEG Save-Energy-Mission 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87765C77-B6CF-26BD-09ED-F539F7843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Hintergrund: 2 Energieberater die es wissen wollen</a:t>
            </a:r>
          </a:p>
          <a:p>
            <a:r>
              <a:rPr lang="de-DE" dirty="0"/>
              <a:t>Vereinsgründung: Februar 2025 BH Freistadt (unkompliziert und schnell </a:t>
            </a:r>
            <a:r>
              <a:rPr lang="de-DE" dirty="0">
                <a:sym typeface="Wingdings" panose="05000000000000000000" pitchFamily="2" charset="2"/>
              </a:rPr>
              <a:t></a:t>
            </a:r>
            <a:r>
              <a:rPr lang="de-DE" dirty="0"/>
              <a:t>), Statuten von www.energiegemeinschaften.gv.at</a:t>
            </a:r>
          </a:p>
          <a:p>
            <a:r>
              <a:rPr lang="de-DE" dirty="0"/>
              <a:t>Registrierung als Marktteilnehmer bei </a:t>
            </a:r>
            <a:r>
              <a:rPr lang="de-DE" dirty="0">
                <a:hlinkClick r:id="rId2"/>
              </a:rPr>
              <a:t>www.ebutilities.at</a:t>
            </a:r>
            <a:r>
              <a:rPr lang="de-DE" dirty="0"/>
              <a:t> (RC104859)</a:t>
            </a:r>
          </a:p>
          <a:p>
            <a:r>
              <a:rPr lang="de-DE" dirty="0"/>
              <a:t>Einrichtung der EEG beim Netzbetreiber beantragen (</a:t>
            </a:r>
            <a:r>
              <a:rPr lang="de-DE" b="1" dirty="0"/>
              <a:t>dynamisch</a:t>
            </a:r>
            <a:r>
              <a:rPr lang="de-DE" dirty="0"/>
              <a:t> / statisch)</a:t>
            </a:r>
          </a:p>
          <a:p>
            <a:r>
              <a:rPr lang="de-DE" dirty="0"/>
              <a:t>Registrierung im EDA –Anwenderportal (Datenübermittlung) </a:t>
            </a:r>
            <a:br>
              <a:rPr lang="de-DE" dirty="0"/>
            </a:br>
            <a:r>
              <a:rPr lang="de-DE" dirty="0">
                <a:hlinkClick r:id="rId3"/>
              </a:rPr>
              <a:t>www.eda-portal.at</a:t>
            </a:r>
            <a:endParaRPr lang="de-DE" dirty="0"/>
          </a:p>
          <a:p>
            <a:r>
              <a:rPr lang="de-DE" dirty="0"/>
              <a:t>Beitritt zum Verein VFEEG </a:t>
            </a:r>
            <a:r>
              <a:rPr lang="de-DE" dirty="0">
                <a:sym typeface="Wingdings" panose="05000000000000000000" pitchFamily="2" charset="2"/>
              </a:rPr>
              <a:t> Zugang zur EEG Faktura (Leader Projekt)</a:t>
            </a:r>
          </a:p>
          <a:p>
            <a:r>
              <a:rPr lang="de-DE" dirty="0">
                <a:sym typeface="Wingdings" panose="05000000000000000000" pitchFamily="2" charset="2"/>
              </a:rPr>
              <a:t>Abklärung der Verträge (Lieferung, Bezug) mit Rechtskanzlei</a:t>
            </a:r>
          </a:p>
          <a:p>
            <a:endParaRPr lang="de-DE" dirty="0">
              <a:sym typeface="Wingdings" panose="05000000000000000000" pitchFamily="2" charset="2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4247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7D02C-FACF-CCEC-EAEA-FEDE61CD2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60A1C4-DEC7-0BF8-0793-A36045F6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Verwaltung, Aufwand der EEG Save-Energy-Mission mit EEG Faktura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705B7B73-7D93-E6EE-E67F-B058BE23A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Mitglieder anlegen </a:t>
            </a:r>
          </a:p>
          <a:p>
            <a:r>
              <a:rPr lang="de-DE" dirty="0"/>
              <a:t>Entwicklung Energieverteilung, Produzenten-Verbraucher </a:t>
            </a:r>
            <a:r>
              <a:rPr lang="de-DE" dirty="0">
                <a:sym typeface="Wingdings" panose="05000000000000000000" pitchFamily="2" charset="2"/>
              </a:rPr>
              <a:t> Schritte setzen (Begrenzungen)</a:t>
            </a:r>
          </a:p>
          <a:p>
            <a:r>
              <a:rPr lang="de-DE" dirty="0"/>
              <a:t>Daten aktualisieren, vom Netzbetreiber neu anfordern</a:t>
            </a:r>
          </a:p>
          <a:p>
            <a:r>
              <a:rPr lang="de-DE" dirty="0"/>
              <a:t>Abrechnung auslösen (Quartal) Gutschrift, Rechnung per mail, Lastschrift möglich</a:t>
            </a:r>
          </a:p>
          <a:p>
            <a:r>
              <a:rPr lang="de-DE" dirty="0"/>
              <a:t>Überweisungen für Gutschriften tätigen, Zahlungseingang Rechnungen kontrollieren</a:t>
            </a:r>
          </a:p>
          <a:p>
            <a:r>
              <a:rPr lang="de-DE" dirty="0"/>
              <a:t>Vereinstätigkeiten (Organisation, Kassaprüfung, JHV, Finanzamt,…) 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422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D2C40-692A-9438-6D91-28A733B45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81603D-873B-9A5B-4963-3375C257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EEG Save-Energy-Mission </a:t>
            </a:r>
            <a:br>
              <a:rPr lang="de-DE" dirty="0"/>
            </a:br>
            <a:r>
              <a:rPr lang="de-DE" dirty="0"/>
              <a:t>Vorteile einer EEG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40C072E4-A71E-8414-8859-577480CBA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Stabilität bei Energiepreisen möglich (z.B.: jährliche Preisanpassung) </a:t>
            </a:r>
          </a:p>
          <a:p>
            <a:r>
              <a:rPr lang="de-DE" dirty="0"/>
              <a:t>Netzentlastung durch: </a:t>
            </a:r>
            <a:br>
              <a:rPr lang="de-DE" dirty="0"/>
            </a:br>
            <a:r>
              <a:rPr lang="de-DE" dirty="0"/>
              <a:t>gezieltes Laden der Speicher der Teilnehmer</a:t>
            </a:r>
            <a:br>
              <a:rPr lang="de-DE" dirty="0"/>
            </a:br>
            <a:r>
              <a:rPr lang="de-DE" dirty="0"/>
              <a:t>optimiertes Energiebenutzerverhalten der Teilnehmer</a:t>
            </a:r>
          </a:p>
          <a:p>
            <a:r>
              <a:rPr lang="de-DE" dirty="0"/>
              <a:t>Gemeinde, Gemeindebürger, Betriebe in der Gemeinde</a:t>
            </a:r>
            <a:br>
              <a:rPr lang="de-DE" dirty="0"/>
            </a:br>
            <a:r>
              <a:rPr lang="de-DE" dirty="0"/>
              <a:t>tauschen, teilen Energie zu fairen Konditionen</a:t>
            </a:r>
          </a:p>
          <a:p>
            <a:r>
              <a:rPr lang="de-DE" dirty="0"/>
              <a:t>Durch Anpassung des Teilnehmerfaktors ist faire Ausgewogenheit möglich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644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51FE1-6671-E253-200D-A1A0FF260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A97457-0CB4-149B-A3AE-3D236129F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EEG Save-Energy-Mission </a:t>
            </a:r>
            <a:br>
              <a:rPr lang="de-DE" dirty="0"/>
            </a:br>
            <a:r>
              <a:rPr lang="de-DE" dirty="0"/>
              <a:t>weitere Entwicklung, Überlegungen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637F77A-C11A-8A99-CBFA-41CBA2802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Aktuell 24 Mitglieder mit 60 Zählpunkten (Gemeinde Hirschbach)</a:t>
            </a:r>
          </a:p>
          <a:p>
            <a:r>
              <a:rPr lang="de-DE" dirty="0"/>
              <a:t>Probephase ist abgeschlossen, weiterer Ausbau erfolgt</a:t>
            </a:r>
          </a:p>
          <a:p>
            <a:r>
              <a:rPr lang="de-DE" dirty="0"/>
              <a:t>Seit Februar 2026 eine weitere EEG gegründet</a:t>
            </a:r>
          </a:p>
          <a:p>
            <a:r>
              <a:rPr lang="de-DE" dirty="0"/>
              <a:t>Mögliche Teilnehmer: Private, KMU, Gemeinden</a:t>
            </a:r>
          </a:p>
          <a:p>
            <a:r>
              <a:rPr lang="de-DE" dirty="0"/>
              <a:t>ELWG Auswirkungen auf Energiegemeinschaften ?</a:t>
            </a:r>
          </a:p>
          <a:p>
            <a:r>
              <a:rPr lang="de-DE" dirty="0"/>
              <a:t>Investitionen aus dem Verein (z.B. für übergeordnetem Speicher) </a:t>
            </a:r>
          </a:p>
          <a:p>
            <a:r>
              <a:rPr lang="de-DE" dirty="0"/>
              <a:t>EEG-Faktura Tools mit tollen Auswertemöglichkeiten (nächste Präsentation)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321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E1D4C-464B-2238-3D2A-AB738BAB5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A8C116-AC22-0F35-0A12-6ABB24407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25" y="2058444"/>
            <a:ext cx="2570675" cy="12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CAA5C6B-819C-268A-731C-BF7520A202D4}"/>
              </a:ext>
            </a:extLst>
          </p:cNvPr>
          <p:cNvSpPr/>
          <p:nvPr/>
        </p:nvSpPr>
        <p:spPr>
          <a:xfrm>
            <a:off x="229126" y="1034086"/>
            <a:ext cx="91877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dirty="0"/>
              <a:t>Danke für Eure </a:t>
            </a:r>
          </a:p>
          <a:p>
            <a:pPr algn="ctr"/>
            <a:r>
              <a:rPr lang="de-DE" sz="2800" dirty="0"/>
              <a:t>Aufmerksamkeit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0A4862B-057E-F0CD-A1E4-3F5945735600}"/>
              </a:ext>
            </a:extLst>
          </p:cNvPr>
          <p:cNvSpPr/>
          <p:nvPr/>
        </p:nvSpPr>
        <p:spPr>
          <a:xfrm>
            <a:off x="340965" y="3353058"/>
            <a:ext cx="9187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dirty="0"/>
          </a:p>
          <a:p>
            <a:r>
              <a:rPr lang="de-DE" sz="1600" dirty="0"/>
              <a:t>								Ing. Stefan Eder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2B6FA73-325A-79D5-AC44-2A3F8D075F30}"/>
              </a:ext>
            </a:extLst>
          </p:cNvPr>
          <p:cNvSpPr txBox="1"/>
          <p:nvPr/>
        </p:nvSpPr>
        <p:spPr>
          <a:xfrm>
            <a:off x="656085" y="4186006"/>
            <a:ext cx="85574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0" lvl="5" indent="0">
              <a:buNone/>
            </a:pPr>
            <a:r>
              <a:rPr lang="de-DE" sz="2400" dirty="0">
                <a:solidFill>
                  <a:srgbClr val="0070C0"/>
                </a:solidFill>
              </a:rPr>
              <a:t>www.Save-Energy-Mission.at</a:t>
            </a:r>
          </a:p>
        </p:txBody>
      </p:sp>
    </p:spTree>
    <p:extLst>
      <p:ext uri="{BB962C8B-B14F-4D97-AF65-F5344CB8AC3E}">
        <p14:creationId xmlns:p14="http://schemas.microsoft.com/office/powerpoint/2010/main" val="215873200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407</Words>
  <Application>Microsoft Office PowerPoint</Application>
  <PresentationFormat>Breitbild</PresentationFormat>
  <Paragraphs>66</Paragraphs>
  <Slides>8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Aptos</vt:lpstr>
      <vt:lpstr>Arial</vt:lpstr>
      <vt:lpstr>Trebuchet MS</vt:lpstr>
      <vt:lpstr>Wingdings</vt:lpstr>
      <vt:lpstr>Wingdings 3</vt:lpstr>
      <vt:lpstr>Facette</vt:lpstr>
      <vt:lpstr>EEG Save-Energy-Mission</vt:lpstr>
      <vt:lpstr>Vorstellung</vt:lpstr>
      <vt:lpstr>Programminhalt </vt:lpstr>
      <vt:lpstr>Gründung der EEG Save-Energy-Mission </vt:lpstr>
      <vt:lpstr>Verwaltung, Aufwand der EEG Save-Energy-Mission mit EEG Faktura</vt:lpstr>
      <vt:lpstr>EEG Save-Energy-Mission  Vorteile einer EEG</vt:lpstr>
      <vt:lpstr>EEG Save-Energy-Mission  weitere Entwicklung, Überlegungen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EED III in der Praxis</dc:title>
  <dc:creator>Walchshofer Eder</dc:creator>
  <cp:lastModifiedBy>Walchshofer Eder</cp:lastModifiedBy>
  <cp:revision>94</cp:revision>
  <cp:lastPrinted>2025-11-12T13:31:11Z</cp:lastPrinted>
  <dcterms:created xsi:type="dcterms:W3CDTF">2025-04-01T12:53:49Z</dcterms:created>
  <dcterms:modified xsi:type="dcterms:W3CDTF">2026-03-08T14:50:38Z</dcterms:modified>
</cp:coreProperties>
</file>