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5" r:id="rId3"/>
    <p:sldId id="278" r:id="rId4"/>
    <p:sldId id="271" r:id="rId5"/>
    <p:sldId id="273" r:id="rId6"/>
    <p:sldId id="264" r:id="rId7"/>
    <p:sldId id="262" r:id="rId8"/>
    <p:sldId id="279" r:id="rId9"/>
    <p:sldId id="267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C1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CB7CBD-AD63-4A01-9948-E3AD8BC0CD59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AT"/>
        </a:p>
      </dgm:t>
    </dgm:pt>
    <dgm:pt modelId="{3B453B32-D3E4-46F4-9AAF-2F40107685E6}">
      <dgm:prSet/>
      <dgm:spPr>
        <a:solidFill>
          <a:srgbClr val="95C15C"/>
        </a:solidFill>
      </dgm:spPr>
      <dgm:t>
        <a:bodyPr/>
        <a:lstStyle/>
        <a:p>
          <a:r>
            <a:rPr lang="de-AT" dirty="0"/>
            <a:t>Oktober 2025 </a:t>
          </a:r>
          <a:br>
            <a:rPr lang="de-AT" dirty="0"/>
          </a:br>
          <a:r>
            <a:rPr lang="de-AT" dirty="0"/>
            <a:t>Artikel 6 </a:t>
          </a:r>
          <a:br>
            <a:rPr lang="de-AT" dirty="0"/>
          </a:br>
          <a:r>
            <a:rPr lang="de-AT" dirty="0"/>
            <a:t>Erstellung der Gebäudeinventare</a:t>
          </a:r>
        </a:p>
      </dgm:t>
    </dgm:pt>
    <dgm:pt modelId="{CBB30540-3136-4977-8ED6-E6113BFB9779}" type="parTrans" cxnId="{1631ED34-274B-4BCA-B576-35E7520C7B3D}">
      <dgm:prSet/>
      <dgm:spPr/>
      <dgm:t>
        <a:bodyPr/>
        <a:lstStyle/>
        <a:p>
          <a:endParaRPr lang="de-AT"/>
        </a:p>
      </dgm:t>
    </dgm:pt>
    <dgm:pt modelId="{B3FE98B6-6F92-4B8B-A02C-5B92BF88E8F5}" type="sibTrans" cxnId="{1631ED34-274B-4BCA-B576-35E7520C7B3D}">
      <dgm:prSet/>
      <dgm:spPr/>
      <dgm:t>
        <a:bodyPr/>
        <a:lstStyle/>
        <a:p>
          <a:endParaRPr lang="de-AT"/>
        </a:p>
      </dgm:t>
    </dgm:pt>
    <dgm:pt modelId="{7D92CA5C-EFB4-416D-A4B6-B0303559D7CA}">
      <dgm:prSet/>
      <dgm:spPr>
        <a:solidFill>
          <a:schemeClr val="accent6"/>
        </a:solidFill>
      </dgm:spPr>
      <dgm:t>
        <a:bodyPr/>
        <a:lstStyle/>
        <a:p>
          <a:r>
            <a:rPr lang="de-AT" dirty="0"/>
            <a:t>Ende Februar 2026</a:t>
          </a:r>
          <a:br>
            <a:rPr lang="de-AT" dirty="0"/>
          </a:br>
          <a:r>
            <a:rPr lang="de-AT" dirty="0"/>
            <a:t>Oö. Energie-</a:t>
          </a:r>
          <a:r>
            <a:rPr lang="de-AT" dirty="0" err="1"/>
            <a:t>effizienzgesetz</a:t>
          </a:r>
          <a:r>
            <a:rPr lang="de-AT" dirty="0"/>
            <a:t> im Landtagsauschuss</a:t>
          </a:r>
        </a:p>
      </dgm:t>
    </dgm:pt>
    <dgm:pt modelId="{F91F2EDC-5AB4-436F-9716-1D8E73F2808A}" type="parTrans" cxnId="{C421FF7D-4E1E-47B7-B167-FBA267404254}">
      <dgm:prSet/>
      <dgm:spPr/>
      <dgm:t>
        <a:bodyPr/>
        <a:lstStyle/>
        <a:p>
          <a:endParaRPr lang="de-AT"/>
        </a:p>
      </dgm:t>
    </dgm:pt>
    <dgm:pt modelId="{C8E52079-65C7-4BAE-B3CE-C3AAA4CD7776}" type="sibTrans" cxnId="{C421FF7D-4E1E-47B7-B167-FBA267404254}">
      <dgm:prSet/>
      <dgm:spPr/>
      <dgm:t>
        <a:bodyPr/>
        <a:lstStyle/>
        <a:p>
          <a:endParaRPr lang="de-AT"/>
        </a:p>
      </dgm:t>
    </dgm:pt>
    <dgm:pt modelId="{6C083004-9211-4B51-9281-2710C2EF9EEF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de-AT" dirty="0"/>
            <a:t>September 2026</a:t>
          </a:r>
          <a:br>
            <a:rPr lang="de-AT" dirty="0"/>
          </a:br>
          <a:r>
            <a:rPr lang="de-AT" dirty="0"/>
            <a:t>Meldung Verbrauch Basisjahr 2021 &amp; Monitoring </a:t>
          </a:r>
          <a:br>
            <a:rPr lang="de-AT" dirty="0"/>
          </a:br>
          <a:r>
            <a:rPr lang="de-AT" dirty="0"/>
            <a:t>Artikel 6</a:t>
          </a:r>
        </a:p>
      </dgm:t>
    </dgm:pt>
    <dgm:pt modelId="{77E65045-B361-40ED-BDB2-FDEF241E7666}" type="parTrans" cxnId="{F7A52604-44FC-4F4F-A31F-1E4A0BE27E28}">
      <dgm:prSet/>
      <dgm:spPr/>
      <dgm:t>
        <a:bodyPr/>
        <a:lstStyle/>
        <a:p>
          <a:endParaRPr lang="de-AT"/>
        </a:p>
      </dgm:t>
    </dgm:pt>
    <dgm:pt modelId="{2ADBAC6E-BB66-4271-9C89-AA880531AB8F}" type="sibTrans" cxnId="{F7A52604-44FC-4F4F-A31F-1E4A0BE27E28}">
      <dgm:prSet/>
      <dgm:spPr/>
      <dgm:t>
        <a:bodyPr/>
        <a:lstStyle/>
        <a:p>
          <a:endParaRPr lang="de-AT"/>
        </a:p>
      </dgm:t>
    </dgm:pt>
    <dgm:pt modelId="{505855D5-BF56-4516-8E44-C627F8BBD045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de-AT" dirty="0"/>
            <a:t>Ab 2026</a:t>
          </a:r>
          <a:br>
            <a:rPr lang="de-AT" dirty="0"/>
          </a:br>
          <a:r>
            <a:rPr lang="de-AT" dirty="0"/>
            <a:t>Monitoring alle </a:t>
          </a:r>
          <a:br>
            <a:rPr lang="de-AT" dirty="0"/>
          </a:br>
          <a:r>
            <a:rPr lang="de-AT" dirty="0"/>
            <a:t>2 Jahre</a:t>
          </a:r>
        </a:p>
      </dgm:t>
    </dgm:pt>
    <dgm:pt modelId="{FAE8B926-3A6B-41BF-84D6-CBAB6DAFD3FF}" type="parTrans" cxnId="{42B7AEF1-35C2-48AE-AAF8-3B1A0CA93748}">
      <dgm:prSet/>
      <dgm:spPr/>
      <dgm:t>
        <a:bodyPr/>
        <a:lstStyle/>
        <a:p>
          <a:endParaRPr lang="de-AT"/>
        </a:p>
      </dgm:t>
    </dgm:pt>
    <dgm:pt modelId="{5E14DA91-7E5A-4DD1-A6FC-3FA8D9C563FF}" type="sibTrans" cxnId="{42B7AEF1-35C2-48AE-AAF8-3B1A0CA93748}">
      <dgm:prSet/>
      <dgm:spPr/>
      <dgm:t>
        <a:bodyPr/>
        <a:lstStyle/>
        <a:p>
          <a:endParaRPr lang="de-AT"/>
        </a:p>
      </dgm:t>
    </dgm:pt>
    <dgm:pt modelId="{1EA34A85-9842-4D60-81AA-CE7C160C3E3A}">
      <dgm:prSet/>
      <dgm:spPr>
        <a:solidFill>
          <a:schemeClr val="accent1"/>
        </a:solidFill>
      </dgm:spPr>
      <dgm:t>
        <a:bodyPr/>
        <a:lstStyle/>
        <a:p>
          <a:r>
            <a:rPr lang="de-AT" dirty="0"/>
            <a:t>Voraussichtlich </a:t>
          </a:r>
          <a:br>
            <a:rPr lang="de-AT" dirty="0"/>
          </a:br>
          <a:r>
            <a:rPr lang="de-AT" dirty="0"/>
            <a:t>März 2026 Beschluss </a:t>
          </a:r>
          <a:br>
            <a:rPr lang="de-AT" dirty="0"/>
          </a:br>
          <a:r>
            <a:rPr lang="de-AT" dirty="0"/>
            <a:t>Oö. Energie-</a:t>
          </a:r>
          <a:r>
            <a:rPr lang="de-AT" dirty="0" err="1"/>
            <a:t>effizienzgesetz</a:t>
          </a:r>
          <a:endParaRPr lang="de-AT" dirty="0"/>
        </a:p>
      </dgm:t>
    </dgm:pt>
    <dgm:pt modelId="{AAF883BB-8458-4F7E-8552-00A55684BD82}" type="parTrans" cxnId="{591163C5-495F-4645-870E-C40DB439AFAB}">
      <dgm:prSet/>
      <dgm:spPr/>
      <dgm:t>
        <a:bodyPr/>
        <a:lstStyle/>
        <a:p>
          <a:endParaRPr lang="de-AT"/>
        </a:p>
      </dgm:t>
    </dgm:pt>
    <dgm:pt modelId="{EC85ABF1-77F6-4579-8448-2C8F41838624}" type="sibTrans" cxnId="{591163C5-495F-4645-870E-C40DB439AFAB}">
      <dgm:prSet/>
      <dgm:spPr/>
      <dgm:t>
        <a:bodyPr/>
        <a:lstStyle/>
        <a:p>
          <a:endParaRPr lang="de-AT"/>
        </a:p>
      </dgm:t>
    </dgm:pt>
    <dgm:pt modelId="{22B0361A-7DD4-474E-B23C-1BFFA32D5380}" type="pres">
      <dgm:prSet presAssocID="{22CB7CBD-AD63-4A01-9948-E3AD8BC0CD59}" presName="CompostProcess" presStyleCnt="0">
        <dgm:presLayoutVars>
          <dgm:dir/>
          <dgm:resizeHandles val="exact"/>
        </dgm:presLayoutVars>
      </dgm:prSet>
      <dgm:spPr/>
    </dgm:pt>
    <dgm:pt modelId="{31DB840A-FBAD-4F25-B6D7-763ADFBBCDB3}" type="pres">
      <dgm:prSet presAssocID="{22CB7CBD-AD63-4A01-9948-E3AD8BC0CD59}" presName="arrow" presStyleLbl="bgShp" presStyleIdx="0" presStyleCnt="1"/>
      <dgm:spPr/>
    </dgm:pt>
    <dgm:pt modelId="{EEE75B2D-0DD5-4B93-A5E7-57EF453B719A}" type="pres">
      <dgm:prSet presAssocID="{22CB7CBD-AD63-4A01-9948-E3AD8BC0CD59}" presName="linearProcess" presStyleCnt="0"/>
      <dgm:spPr/>
    </dgm:pt>
    <dgm:pt modelId="{8E809B0B-C5D8-489F-8B34-96EB19C067A8}" type="pres">
      <dgm:prSet presAssocID="{3B453B32-D3E4-46F4-9AAF-2F40107685E6}" presName="textNode" presStyleLbl="node1" presStyleIdx="0" presStyleCnt="5">
        <dgm:presLayoutVars>
          <dgm:bulletEnabled val="1"/>
        </dgm:presLayoutVars>
      </dgm:prSet>
      <dgm:spPr/>
    </dgm:pt>
    <dgm:pt modelId="{0FCA78F6-DA76-48C7-AF64-1561F47B1014}" type="pres">
      <dgm:prSet presAssocID="{B3FE98B6-6F92-4B8B-A02C-5B92BF88E8F5}" presName="sibTrans" presStyleCnt="0"/>
      <dgm:spPr/>
    </dgm:pt>
    <dgm:pt modelId="{A383B88A-230F-462B-9484-79F145A4A40B}" type="pres">
      <dgm:prSet presAssocID="{7D92CA5C-EFB4-416D-A4B6-B0303559D7CA}" presName="textNode" presStyleLbl="node1" presStyleIdx="1" presStyleCnt="5">
        <dgm:presLayoutVars>
          <dgm:bulletEnabled val="1"/>
        </dgm:presLayoutVars>
      </dgm:prSet>
      <dgm:spPr/>
    </dgm:pt>
    <dgm:pt modelId="{4AA2DCD0-63A3-4A15-A6F4-3AEA7C66EAEA}" type="pres">
      <dgm:prSet presAssocID="{C8E52079-65C7-4BAE-B3CE-C3AAA4CD7776}" presName="sibTrans" presStyleCnt="0"/>
      <dgm:spPr/>
    </dgm:pt>
    <dgm:pt modelId="{3E94B512-51EE-4DAB-A0CD-4AC210533AA8}" type="pres">
      <dgm:prSet presAssocID="{1EA34A85-9842-4D60-81AA-CE7C160C3E3A}" presName="textNode" presStyleLbl="node1" presStyleIdx="2" presStyleCnt="5">
        <dgm:presLayoutVars>
          <dgm:bulletEnabled val="1"/>
        </dgm:presLayoutVars>
      </dgm:prSet>
      <dgm:spPr/>
    </dgm:pt>
    <dgm:pt modelId="{BC7685C1-D057-40DD-A4AC-1660AF764491}" type="pres">
      <dgm:prSet presAssocID="{EC85ABF1-77F6-4579-8448-2C8F41838624}" presName="sibTrans" presStyleCnt="0"/>
      <dgm:spPr/>
    </dgm:pt>
    <dgm:pt modelId="{519AD6AC-5FC9-4C97-B435-E8DEE07CD046}" type="pres">
      <dgm:prSet presAssocID="{6C083004-9211-4B51-9281-2710C2EF9EEF}" presName="textNode" presStyleLbl="node1" presStyleIdx="3" presStyleCnt="5">
        <dgm:presLayoutVars>
          <dgm:bulletEnabled val="1"/>
        </dgm:presLayoutVars>
      </dgm:prSet>
      <dgm:spPr/>
    </dgm:pt>
    <dgm:pt modelId="{DE7BD39D-9712-4A82-BDD2-80AC218BC01B}" type="pres">
      <dgm:prSet presAssocID="{2ADBAC6E-BB66-4271-9C89-AA880531AB8F}" presName="sibTrans" presStyleCnt="0"/>
      <dgm:spPr/>
    </dgm:pt>
    <dgm:pt modelId="{5A3D809D-B0DC-46FE-A8FD-F64C1A01A6CF}" type="pres">
      <dgm:prSet presAssocID="{505855D5-BF56-4516-8E44-C627F8BBD045}" presName="textNode" presStyleLbl="node1" presStyleIdx="4" presStyleCnt="5">
        <dgm:presLayoutVars>
          <dgm:bulletEnabled val="1"/>
        </dgm:presLayoutVars>
      </dgm:prSet>
      <dgm:spPr/>
    </dgm:pt>
  </dgm:ptLst>
  <dgm:cxnLst>
    <dgm:cxn modelId="{F7A52604-44FC-4F4F-A31F-1E4A0BE27E28}" srcId="{22CB7CBD-AD63-4A01-9948-E3AD8BC0CD59}" destId="{6C083004-9211-4B51-9281-2710C2EF9EEF}" srcOrd="3" destOrd="0" parTransId="{77E65045-B361-40ED-BDB2-FDEF241E7666}" sibTransId="{2ADBAC6E-BB66-4271-9C89-AA880531AB8F}"/>
    <dgm:cxn modelId="{6836E72C-4CD7-4BA8-8499-346F0B59EC10}" type="presOf" srcId="{22CB7CBD-AD63-4A01-9948-E3AD8BC0CD59}" destId="{22B0361A-7DD4-474E-B23C-1BFFA32D5380}" srcOrd="0" destOrd="0" presId="urn:microsoft.com/office/officeart/2005/8/layout/hProcess9"/>
    <dgm:cxn modelId="{1631ED34-274B-4BCA-B576-35E7520C7B3D}" srcId="{22CB7CBD-AD63-4A01-9948-E3AD8BC0CD59}" destId="{3B453B32-D3E4-46F4-9AAF-2F40107685E6}" srcOrd="0" destOrd="0" parTransId="{CBB30540-3136-4977-8ED6-E6113BFB9779}" sibTransId="{B3FE98B6-6F92-4B8B-A02C-5B92BF88E8F5}"/>
    <dgm:cxn modelId="{4A6FE442-E643-4FCD-AB94-EC7FD20F9E7F}" type="presOf" srcId="{1EA34A85-9842-4D60-81AA-CE7C160C3E3A}" destId="{3E94B512-51EE-4DAB-A0CD-4AC210533AA8}" srcOrd="0" destOrd="0" presId="urn:microsoft.com/office/officeart/2005/8/layout/hProcess9"/>
    <dgm:cxn modelId="{2EAE4475-8DEB-4795-B077-5FA9DE2ECEE1}" type="presOf" srcId="{505855D5-BF56-4516-8E44-C627F8BBD045}" destId="{5A3D809D-B0DC-46FE-A8FD-F64C1A01A6CF}" srcOrd="0" destOrd="0" presId="urn:microsoft.com/office/officeart/2005/8/layout/hProcess9"/>
    <dgm:cxn modelId="{C421FF7D-4E1E-47B7-B167-FBA267404254}" srcId="{22CB7CBD-AD63-4A01-9948-E3AD8BC0CD59}" destId="{7D92CA5C-EFB4-416D-A4B6-B0303559D7CA}" srcOrd="1" destOrd="0" parTransId="{F91F2EDC-5AB4-436F-9716-1D8E73F2808A}" sibTransId="{C8E52079-65C7-4BAE-B3CE-C3AAA4CD7776}"/>
    <dgm:cxn modelId="{6172A39E-A684-4EF5-8C73-B99702C68722}" type="presOf" srcId="{3B453B32-D3E4-46F4-9AAF-2F40107685E6}" destId="{8E809B0B-C5D8-489F-8B34-96EB19C067A8}" srcOrd="0" destOrd="0" presId="urn:microsoft.com/office/officeart/2005/8/layout/hProcess9"/>
    <dgm:cxn modelId="{5A7012A3-CB7F-46D1-83A6-54A1D69068D0}" type="presOf" srcId="{7D92CA5C-EFB4-416D-A4B6-B0303559D7CA}" destId="{A383B88A-230F-462B-9484-79F145A4A40B}" srcOrd="0" destOrd="0" presId="urn:microsoft.com/office/officeart/2005/8/layout/hProcess9"/>
    <dgm:cxn modelId="{591163C5-495F-4645-870E-C40DB439AFAB}" srcId="{22CB7CBD-AD63-4A01-9948-E3AD8BC0CD59}" destId="{1EA34A85-9842-4D60-81AA-CE7C160C3E3A}" srcOrd="2" destOrd="0" parTransId="{AAF883BB-8458-4F7E-8552-00A55684BD82}" sibTransId="{EC85ABF1-77F6-4579-8448-2C8F41838624}"/>
    <dgm:cxn modelId="{6551ACD5-CF06-41FA-85D7-2C4403A3B6CB}" type="presOf" srcId="{6C083004-9211-4B51-9281-2710C2EF9EEF}" destId="{519AD6AC-5FC9-4C97-B435-E8DEE07CD046}" srcOrd="0" destOrd="0" presId="urn:microsoft.com/office/officeart/2005/8/layout/hProcess9"/>
    <dgm:cxn modelId="{42B7AEF1-35C2-48AE-AAF8-3B1A0CA93748}" srcId="{22CB7CBD-AD63-4A01-9948-E3AD8BC0CD59}" destId="{505855D5-BF56-4516-8E44-C627F8BBD045}" srcOrd="4" destOrd="0" parTransId="{FAE8B926-3A6B-41BF-84D6-CBAB6DAFD3FF}" sibTransId="{5E14DA91-7E5A-4DD1-A6FC-3FA8D9C563FF}"/>
    <dgm:cxn modelId="{A3E22904-C90A-4ACD-9411-09E06D603D7C}" type="presParOf" srcId="{22B0361A-7DD4-474E-B23C-1BFFA32D5380}" destId="{31DB840A-FBAD-4F25-B6D7-763ADFBBCDB3}" srcOrd="0" destOrd="0" presId="urn:microsoft.com/office/officeart/2005/8/layout/hProcess9"/>
    <dgm:cxn modelId="{BED8282B-798E-41DE-BBDD-CFCAD69D9DA7}" type="presParOf" srcId="{22B0361A-7DD4-474E-B23C-1BFFA32D5380}" destId="{EEE75B2D-0DD5-4B93-A5E7-57EF453B719A}" srcOrd="1" destOrd="0" presId="urn:microsoft.com/office/officeart/2005/8/layout/hProcess9"/>
    <dgm:cxn modelId="{3D76A992-AE90-40AA-93E8-2EB65DD42FEF}" type="presParOf" srcId="{EEE75B2D-0DD5-4B93-A5E7-57EF453B719A}" destId="{8E809B0B-C5D8-489F-8B34-96EB19C067A8}" srcOrd="0" destOrd="0" presId="urn:microsoft.com/office/officeart/2005/8/layout/hProcess9"/>
    <dgm:cxn modelId="{B7372A86-1419-4FC1-A2B9-E4000374AC68}" type="presParOf" srcId="{EEE75B2D-0DD5-4B93-A5E7-57EF453B719A}" destId="{0FCA78F6-DA76-48C7-AF64-1561F47B1014}" srcOrd="1" destOrd="0" presId="urn:microsoft.com/office/officeart/2005/8/layout/hProcess9"/>
    <dgm:cxn modelId="{442F1178-6AE3-42DE-AB57-1FAED4C549D0}" type="presParOf" srcId="{EEE75B2D-0DD5-4B93-A5E7-57EF453B719A}" destId="{A383B88A-230F-462B-9484-79F145A4A40B}" srcOrd="2" destOrd="0" presId="urn:microsoft.com/office/officeart/2005/8/layout/hProcess9"/>
    <dgm:cxn modelId="{010FCC7D-7736-4C56-9465-EF20BEE00FAA}" type="presParOf" srcId="{EEE75B2D-0DD5-4B93-A5E7-57EF453B719A}" destId="{4AA2DCD0-63A3-4A15-A6F4-3AEA7C66EAEA}" srcOrd="3" destOrd="0" presId="urn:microsoft.com/office/officeart/2005/8/layout/hProcess9"/>
    <dgm:cxn modelId="{A1A305A3-0302-4963-A79E-FCEB20714C0B}" type="presParOf" srcId="{EEE75B2D-0DD5-4B93-A5E7-57EF453B719A}" destId="{3E94B512-51EE-4DAB-A0CD-4AC210533AA8}" srcOrd="4" destOrd="0" presId="urn:microsoft.com/office/officeart/2005/8/layout/hProcess9"/>
    <dgm:cxn modelId="{7E5F5E07-70A3-48CF-8F86-0887ABEDF3A8}" type="presParOf" srcId="{EEE75B2D-0DD5-4B93-A5E7-57EF453B719A}" destId="{BC7685C1-D057-40DD-A4AC-1660AF764491}" srcOrd="5" destOrd="0" presId="urn:microsoft.com/office/officeart/2005/8/layout/hProcess9"/>
    <dgm:cxn modelId="{13A04ECD-C6EF-4240-8291-82FC795A2B1A}" type="presParOf" srcId="{EEE75B2D-0DD5-4B93-A5E7-57EF453B719A}" destId="{519AD6AC-5FC9-4C97-B435-E8DEE07CD046}" srcOrd="6" destOrd="0" presId="urn:microsoft.com/office/officeart/2005/8/layout/hProcess9"/>
    <dgm:cxn modelId="{944484BE-FD2D-4238-9E75-D48EF496402D}" type="presParOf" srcId="{EEE75B2D-0DD5-4B93-A5E7-57EF453B719A}" destId="{DE7BD39D-9712-4A82-BDD2-80AC218BC01B}" srcOrd="7" destOrd="0" presId="urn:microsoft.com/office/officeart/2005/8/layout/hProcess9"/>
    <dgm:cxn modelId="{F608B494-40B5-4C9F-AA10-89ACDCF201C5}" type="presParOf" srcId="{EEE75B2D-0DD5-4B93-A5E7-57EF453B719A}" destId="{5A3D809D-B0DC-46FE-A8FD-F64C1A01A6CF}" srcOrd="8" destOrd="0" presId="urn:microsoft.com/office/officeart/2005/8/layout/hProcess9"/>
  </dgm:cxnLst>
  <dgm:bg>
    <a:blipFill>
      <a:blip xmlns:r="http://schemas.openxmlformats.org/officeDocument/2006/relationships" r:embed="rId1" cstate="print">
        <a:extLst>
          <a:ext uri="{BEBA8EAE-BF5A-486C-A8C5-ECC9F3942E4B}">
            <a14:imgProps xmlns:a14="http://schemas.microsoft.com/office/drawing/2010/main">
              <a14:imgLayer r:embed="rId2">
                <a14:imgEffect>
                  <a14:backgroundRemoval t="23972" b="75900" l="32697" r="75523"/>
                </a14:imgEffect>
              </a14:imgLayer>
            </a14:imgProps>
          </a:ext>
          <a:ext uri="{28A0092B-C50C-407E-A947-70E740481C1C}">
            <a14:useLocalDpi xmlns:a14="http://schemas.microsoft.com/office/drawing/2010/main" val="0"/>
          </a:ext>
        </a:extLst>
      </a:blip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DB840A-FBAD-4F25-B6D7-763ADFBBCDB3}">
      <dsp:nvSpPr>
        <dsp:cNvPr id="0" name=""/>
        <dsp:cNvSpPr/>
      </dsp:nvSpPr>
      <dsp:spPr>
        <a:xfrm>
          <a:off x="814555" y="0"/>
          <a:ext cx="9231629" cy="488576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809B0B-C5D8-489F-8B34-96EB19C067A8}">
      <dsp:nvSpPr>
        <dsp:cNvPr id="0" name=""/>
        <dsp:cNvSpPr/>
      </dsp:nvSpPr>
      <dsp:spPr>
        <a:xfrm>
          <a:off x="4772" y="1465729"/>
          <a:ext cx="2086768" cy="1954306"/>
        </a:xfrm>
        <a:prstGeom prst="roundRect">
          <a:avLst/>
        </a:prstGeom>
        <a:solidFill>
          <a:srgbClr val="95C15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800" kern="1200" dirty="0"/>
            <a:t>Oktober 2025 </a:t>
          </a:r>
          <a:br>
            <a:rPr lang="de-AT" sz="1800" kern="1200" dirty="0"/>
          </a:br>
          <a:r>
            <a:rPr lang="de-AT" sz="1800" kern="1200" dirty="0"/>
            <a:t>Artikel 6 </a:t>
          </a:r>
          <a:br>
            <a:rPr lang="de-AT" sz="1800" kern="1200" dirty="0"/>
          </a:br>
          <a:r>
            <a:rPr lang="de-AT" sz="1800" kern="1200" dirty="0"/>
            <a:t>Erstellung der Gebäudeinventare</a:t>
          </a:r>
        </a:p>
      </dsp:txBody>
      <dsp:txXfrm>
        <a:off x="100173" y="1561130"/>
        <a:ext cx="1895966" cy="1763504"/>
      </dsp:txXfrm>
    </dsp:sp>
    <dsp:sp modelId="{A383B88A-230F-462B-9484-79F145A4A40B}">
      <dsp:nvSpPr>
        <dsp:cNvPr id="0" name=""/>
        <dsp:cNvSpPr/>
      </dsp:nvSpPr>
      <dsp:spPr>
        <a:xfrm>
          <a:off x="2195879" y="1465729"/>
          <a:ext cx="2086768" cy="1954306"/>
        </a:xfrm>
        <a:prstGeom prst="round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800" kern="1200" dirty="0"/>
            <a:t>Ende Februar 2026</a:t>
          </a:r>
          <a:br>
            <a:rPr lang="de-AT" sz="1800" kern="1200" dirty="0"/>
          </a:br>
          <a:r>
            <a:rPr lang="de-AT" sz="1800" kern="1200" dirty="0"/>
            <a:t>Oö. Energie-</a:t>
          </a:r>
          <a:r>
            <a:rPr lang="de-AT" sz="1800" kern="1200" dirty="0" err="1"/>
            <a:t>effizienzgesetz</a:t>
          </a:r>
          <a:r>
            <a:rPr lang="de-AT" sz="1800" kern="1200" dirty="0"/>
            <a:t> im Landtagsauschuss</a:t>
          </a:r>
        </a:p>
      </dsp:txBody>
      <dsp:txXfrm>
        <a:off x="2291280" y="1561130"/>
        <a:ext cx="1895966" cy="1763504"/>
      </dsp:txXfrm>
    </dsp:sp>
    <dsp:sp modelId="{3E94B512-51EE-4DAB-A0CD-4AC210533AA8}">
      <dsp:nvSpPr>
        <dsp:cNvPr id="0" name=""/>
        <dsp:cNvSpPr/>
      </dsp:nvSpPr>
      <dsp:spPr>
        <a:xfrm>
          <a:off x="4386986" y="1465729"/>
          <a:ext cx="2086768" cy="1954306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800" kern="1200" dirty="0"/>
            <a:t>Voraussichtlich </a:t>
          </a:r>
          <a:br>
            <a:rPr lang="de-AT" sz="1800" kern="1200" dirty="0"/>
          </a:br>
          <a:r>
            <a:rPr lang="de-AT" sz="1800" kern="1200" dirty="0"/>
            <a:t>März 2026 Beschluss </a:t>
          </a:r>
          <a:br>
            <a:rPr lang="de-AT" sz="1800" kern="1200" dirty="0"/>
          </a:br>
          <a:r>
            <a:rPr lang="de-AT" sz="1800" kern="1200" dirty="0"/>
            <a:t>Oö. Energie-</a:t>
          </a:r>
          <a:r>
            <a:rPr lang="de-AT" sz="1800" kern="1200" dirty="0" err="1"/>
            <a:t>effizienzgesetz</a:t>
          </a:r>
          <a:endParaRPr lang="de-AT" sz="1800" kern="1200" dirty="0"/>
        </a:p>
      </dsp:txBody>
      <dsp:txXfrm>
        <a:off x="4482387" y="1561130"/>
        <a:ext cx="1895966" cy="1763504"/>
      </dsp:txXfrm>
    </dsp:sp>
    <dsp:sp modelId="{519AD6AC-5FC9-4C97-B435-E8DEE07CD046}">
      <dsp:nvSpPr>
        <dsp:cNvPr id="0" name=""/>
        <dsp:cNvSpPr/>
      </dsp:nvSpPr>
      <dsp:spPr>
        <a:xfrm>
          <a:off x="6578093" y="1465729"/>
          <a:ext cx="2086768" cy="1954306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800" kern="1200" dirty="0"/>
            <a:t>September 2026</a:t>
          </a:r>
          <a:br>
            <a:rPr lang="de-AT" sz="1800" kern="1200" dirty="0"/>
          </a:br>
          <a:r>
            <a:rPr lang="de-AT" sz="1800" kern="1200" dirty="0"/>
            <a:t>Meldung Verbrauch Basisjahr 2021 &amp; Monitoring </a:t>
          </a:r>
          <a:br>
            <a:rPr lang="de-AT" sz="1800" kern="1200" dirty="0"/>
          </a:br>
          <a:r>
            <a:rPr lang="de-AT" sz="1800" kern="1200" dirty="0"/>
            <a:t>Artikel 6</a:t>
          </a:r>
        </a:p>
      </dsp:txBody>
      <dsp:txXfrm>
        <a:off x="6673494" y="1561130"/>
        <a:ext cx="1895966" cy="1763504"/>
      </dsp:txXfrm>
    </dsp:sp>
    <dsp:sp modelId="{5A3D809D-B0DC-46FE-A8FD-F64C1A01A6CF}">
      <dsp:nvSpPr>
        <dsp:cNvPr id="0" name=""/>
        <dsp:cNvSpPr/>
      </dsp:nvSpPr>
      <dsp:spPr>
        <a:xfrm>
          <a:off x="8769199" y="1465729"/>
          <a:ext cx="2086768" cy="1954306"/>
        </a:xfrm>
        <a:prstGeom prst="roundRect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1800" kern="1200" dirty="0"/>
            <a:t>Ab 2026</a:t>
          </a:r>
          <a:br>
            <a:rPr lang="de-AT" sz="1800" kern="1200" dirty="0"/>
          </a:br>
          <a:r>
            <a:rPr lang="de-AT" sz="1800" kern="1200" dirty="0"/>
            <a:t>Monitoring alle </a:t>
          </a:r>
          <a:br>
            <a:rPr lang="de-AT" sz="1800" kern="1200" dirty="0"/>
          </a:br>
          <a:r>
            <a:rPr lang="de-AT" sz="1800" kern="1200" dirty="0"/>
            <a:t>2 Jahre</a:t>
          </a:r>
        </a:p>
      </dsp:txBody>
      <dsp:txXfrm>
        <a:off x="8864600" y="1561130"/>
        <a:ext cx="1895966" cy="17635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D7C602-95A9-4B34-AD0C-43749D698DA6}" type="datetimeFigureOut">
              <a:rPr lang="de-AT" smtClean="0"/>
              <a:t>04.03.2026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63E48A-497E-4F02-8C3A-AF29BA33E25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40564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3E48A-497E-4F02-8C3A-AF29BA33E25D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09750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Formatvorlage des Untertitelmasters </a:t>
            </a:r>
            <a:br>
              <a:rPr lang="de-DE" dirty="0"/>
            </a:br>
            <a:r>
              <a:rPr lang="de-DE" dirty="0"/>
              <a:t>durch Klicken bearbeiten</a:t>
            </a:r>
            <a:endParaRPr lang="de-AT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37174" y="5859200"/>
            <a:ext cx="633252" cy="63325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211" y="366241"/>
            <a:ext cx="503178" cy="92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721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908050"/>
            <a:ext cx="9963150" cy="782638"/>
          </a:xfrm>
        </p:spPr>
        <p:txBody>
          <a:bodyPr>
            <a:normAutofit/>
          </a:bodyPr>
          <a:lstStyle>
            <a:lvl1pPr>
              <a:defRPr sz="280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  <a:endParaRPr lang="de-AT" dirty="0"/>
          </a:p>
        </p:txBody>
      </p:sp>
      <p:sp>
        <p:nvSpPr>
          <p:cNvPr id="7" name="Untertitel 2"/>
          <p:cNvSpPr>
            <a:spLocks noGrp="1"/>
          </p:cNvSpPr>
          <p:nvPr>
            <p:ph type="subTitle" idx="1"/>
          </p:nvPr>
        </p:nvSpPr>
        <p:spPr>
          <a:xfrm>
            <a:off x="838200" y="1862138"/>
            <a:ext cx="9963150" cy="3814762"/>
          </a:xfrm>
        </p:spPr>
        <p:txBody>
          <a:bodyPr>
            <a:norm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8" name="Datumsplatzhalter 2"/>
          <p:cNvSpPr>
            <a:spLocks noGrp="1"/>
          </p:cNvSpPr>
          <p:nvPr>
            <p:ph type="dt" sz="half" idx="10"/>
          </p:nvPr>
        </p:nvSpPr>
        <p:spPr>
          <a:xfrm>
            <a:off x="838200" y="629514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5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F7DFD1FF-EF5A-4E37-BC3F-05EF09C12443}" type="datetime1">
              <a:rPr lang="de-DE" smtClean="0"/>
              <a:t>04.03.2026</a:t>
            </a:fld>
            <a:endParaRPr lang="de-AT" dirty="0"/>
          </a:p>
        </p:txBody>
      </p:sp>
      <p:sp>
        <p:nvSpPr>
          <p:cNvPr id="9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975100" y="6295150"/>
            <a:ext cx="4197350" cy="365125"/>
          </a:xfrm>
          <a:prstGeom prst="rect">
            <a:avLst/>
          </a:prstGeom>
        </p:spPr>
        <p:txBody>
          <a:bodyPr/>
          <a:lstStyle>
            <a:lvl1pPr algn="ctr">
              <a:defRPr sz="105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AT"/>
              <a:t>Test 1, 2, 3 ....</a:t>
            </a:r>
            <a:endParaRPr lang="de-AT" dirty="0"/>
          </a:p>
        </p:txBody>
      </p:sp>
      <p:sp>
        <p:nvSpPr>
          <p:cNvPr id="10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610600" y="6295151"/>
            <a:ext cx="2190750" cy="365125"/>
          </a:xfrm>
          <a:prstGeom prst="rect">
            <a:avLst/>
          </a:prstGeom>
        </p:spPr>
        <p:txBody>
          <a:bodyPr/>
          <a:lstStyle>
            <a:lvl1pPr algn="r">
              <a:defRPr sz="1050" i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FCDEBF8A-CD34-4285-BE79-1C9AFD8738C3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58605" y="6235700"/>
            <a:ext cx="424576" cy="424576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211" y="366241"/>
            <a:ext cx="337365" cy="62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727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908050"/>
            <a:ext cx="9963150" cy="782638"/>
          </a:xfrm>
        </p:spPr>
        <p:txBody>
          <a:bodyPr>
            <a:normAutofit/>
          </a:bodyPr>
          <a:lstStyle>
            <a:lvl1pPr>
              <a:defRPr sz="280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  <a:endParaRPr lang="de-AT" dirty="0"/>
          </a:p>
        </p:txBody>
      </p:sp>
      <p:sp>
        <p:nvSpPr>
          <p:cNvPr id="7" name="Untertitel 2"/>
          <p:cNvSpPr>
            <a:spLocks noGrp="1"/>
          </p:cNvSpPr>
          <p:nvPr>
            <p:ph type="subTitle" idx="1"/>
          </p:nvPr>
        </p:nvSpPr>
        <p:spPr>
          <a:xfrm>
            <a:off x="838200" y="1862138"/>
            <a:ext cx="9963150" cy="3814762"/>
          </a:xfrm>
        </p:spPr>
        <p:txBody>
          <a:bodyPr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1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8" name="Datumsplatzhalter 2"/>
          <p:cNvSpPr>
            <a:spLocks noGrp="1"/>
          </p:cNvSpPr>
          <p:nvPr>
            <p:ph type="dt" sz="half" idx="10"/>
          </p:nvPr>
        </p:nvSpPr>
        <p:spPr>
          <a:xfrm>
            <a:off x="838200" y="629514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5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8978A880-914E-442A-95C6-BB335F59755B}" type="datetime1">
              <a:rPr lang="de-DE" smtClean="0"/>
              <a:t>04.03.2026</a:t>
            </a:fld>
            <a:endParaRPr lang="de-AT" dirty="0"/>
          </a:p>
        </p:txBody>
      </p:sp>
      <p:sp>
        <p:nvSpPr>
          <p:cNvPr id="9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975100" y="6295150"/>
            <a:ext cx="4197350" cy="365125"/>
          </a:xfrm>
          <a:prstGeom prst="rect">
            <a:avLst/>
          </a:prstGeom>
        </p:spPr>
        <p:txBody>
          <a:bodyPr/>
          <a:lstStyle>
            <a:lvl1pPr algn="ctr">
              <a:defRPr sz="105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AT"/>
              <a:t>Test 1, 2, 3 ....</a:t>
            </a:r>
            <a:endParaRPr lang="de-AT" dirty="0"/>
          </a:p>
        </p:txBody>
      </p:sp>
      <p:sp>
        <p:nvSpPr>
          <p:cNvPr id="10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610600" y="6295151"/>
            <a:ext cx="2190750" cy="365125"/>
          </a:xfrm>
          <a:prstGeom prst="rect">
            <a:avLst/>
          </a:prstGeom>
        </p:spPr>
        <p:txBody>
          <a:bodyPr/>
          <a:lstStyle>
            <a:lvl1pPr algn="r">
              <a:defRPr sz="1050" i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FCDEBF8A-CD34-4285-BE79-1C9AFD8738C3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58605" y="6235700"/>
            <a:ext cx="424576" cy="424576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2211" y="366241"/>
            <a:ext cx="337365" cy="62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136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717630"/>
            <a:ext cx="9963150" cy="973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9963150" cy="3959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sp>
        <p:nvSpPr>
          <p:cNvPr id="10" name="Textfeld 9"/>
          <p:cNvSpPr txBox="1"/>
          <p:nvPr userDrawn="1"/>
        </p:nvSpPr>
        <p:spPr>
          <a:xfrm>
            <a:off x="838200" y="365125"/>
            <a:ext cx="3822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AT" sz="12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Abteilung Umweltschutz</a:t>
            </a:r>
            <a:r>
              <a:rPr lang="de-AT" sz="1200" baseline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• www.umwelt-ooe.at</a:t>
            </a:r>
            <a:endParaRPr lang="de-AT" sz="1200" dirty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Datumsplatzhalter 2"/>
          <p:cNvSpPr>
            <a:spLocks noGrp="1"/>
          </p:cNvSpPr>
          <p:nvPr>
            <p:ph type="dt" sz="half" idx="2"/>
          </p:nvPr>
        </p:nvSpPr>
        <p:spPr>
          <a:xfrm>
            <a:off x="838200" y="6295149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05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288FC468-09CA-47FD-AA0B-3DC0C59AD7EB}" type="datetime1">
              <a:rPr lang="de-DE" smtClean="0"/>
              <a:t>04.03.2026</a:t>
            </a:fld>
            <a:endParaRPr lang="de-AT" dirty="0"/>
          </a:p>
        </p:txBody>
      </p:sp>
      <p:sp>
        <p:nvSpPr>
          <p:cNvPr id="12" name="Fußzeilenplatzhalter 3"/>
          <p:cNvSpPr>
            <a:spLocks noGrp="1"/>
          </p:cNvSpPr>
          <p:nvPr>
            <p:ph type="ftr" sz="quarter" idx="3"/>
          </p:nvPr>
        </p:nvSpPr>
        <p:spPr>
          <a:xfrm>
            <a:off x="3975100" y="6295150"/>
            <a:ext cx="4197350" cy="365125"/>
          </a:xfrm>
          <a:prstGeom prst="rect">
            <a:avLst/>
          </a:prstGeom>
        </p:spPr>
        <p:txBody>
          <a:bodyPr/>
          <a:lstStyle>
            <a:lvl1pPr algn="ctr">
              <a:defRPr sz="105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de-AT"/>
              <a:t>Test 1, 2, 3 ....</a:t>
            </a:r>
            <a:endParaRPr lang="de-AT" dirty="0"/>
          </a:p>
        </p:txBody>
      </p:sp>
      <p:sp>
        <p:nvSpPr>
          <p:cNvPr id="13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8610600" y="6295151"/>
            <a:ext cx="2190750" cy="365125"/>
          </a:xfrm>
          <a:prstGeom prst="rect">
            <a:avLst/>
          </a:prstGeom>
        </p:spPr>
        <p:txBody>
          <a:bodyPr/>
          <a:lstStyle>
            <a:lvl1pPr algn="r">
              <a:defRPr sz="1050" i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FCDEBF8A-CD34-4285-BE79-1C9AFD8738C3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14" name="Rechteck 13"/>
          <p:cNvSpPr/>
          <p:nvPr userDrawn="1"/>
        </p:nvSpPr>
        <p:spPr>
          <a:xfrm>
            <a:off x="0" y="0"/>
            <a:ext cx="425302" cy="6858000"/>
          </a:xfrm>
          <a:prstGeom prst="rect">
            <a:avLst/>
          </a:prstGeom>
          <a:solidFill>
            <a:srgbClr val="95C1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6701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Segoe UI Semibold" panose="020B0702040204020203" pitchFamily="34" charset="0"/>
          <a:ea typeface="+mj-ea"/>
          <a:cs typeface="Segoe UI Semibold" panose="020B07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hyperlink" Target="https://www.bmwet.gv.at/Themen/Energie/effizienz.html" TargetMode="External"/><Relationship Id="rId4" Type="http://schemas.openxmlformats.org/officeDocument/2006/relationships/diagramQuickStyle" Target="../diagrams/quickStyle1.xml"/><Relationship Id="rId9" Type="http://schemas.openxmlformats.org/officeDocument/2006/relationships/hyperlink" Target="https://www.land-oberoesterreich.gv.at/545590.ht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energiesparverband.at/fileadmin/esv/Broschueren/Broschuere-EED-Gemeinden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AT" b="1" dirty="0"/>
              <a:t>EEDIII &amp; EFFIZIENZSTEIGERUNG</a:t>
            </a: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754809"/>
          </a:xfrm>
        </p:spPr>
        <p:txBody>
          <a:bodyPr/>
          <a:lstStyle/>
          <a:p>
            <a:r>
              <a:rPr lang="de-AT" sz="3600" dirty="0"/>
              <a:t>Aktuelles zu Artikel 5 und 6</a:t>
            </a:r>
          </a:p>
        </p:txBody>
      </p:sp>
      <p:sp>
        <p:nvSpPr>
          <p:cNvPr id="4" name="Untertitel 2">
            <a:extLst>
              <a:ext uri="{FF2B5EF4-FFF2-40B4-BE49-F238E27FC236}">
                <a16:creationId xmlns:a16="http://schemas.microsoft.com/office/drawing/2014/main" id="{AB0AE911-4DA3-B212-FF70-8FA16645233A}"/>
              </a:ext>
            </a:extLst>
          </p:cNvPr>
          <p:cNvSpPr txBox="1">
            <a:spLocks/>
          </p:cNvSpPr>
          <p:nvPr/>
        </p:nvSpPr>
        <p:spPr>
          <a:xfrm>
            <a:off x="1658470" y="5914932"/>
            <a:ext cx="9144000" cy="51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/>
              <a:t>Energiewirtschaftliche Planung Land OÖ</a:t>
            </a:r>
          </a:p>
        </p:txBody>
      </p:sp>
    </p:spTree>
    <p:extLst>
      <p:ext uri="{BB962C8B-B14F-4D97-AF65-F5344CB8AC3E}">
        <p14:creationId xmlns:p14="http://schemas.microsoft.com/office/powerpoint/2010/main" val="887646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3CF097-6513-6C2C-CFDC-18EAB821FD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C53AD7-A8D9-4079-865C-2375BD6D5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Überblick Zeitplan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71D84FA-FA0F-50BD-C104-A6B2E6629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BF8A-CD34-4285-BE79-1C9AFD8738C3}" type="slidenum">
              <a:rPr lang="de-AT" smtClean="0"/>
              <a:pPr/>
              <a:t>2</a:t>
            </a:fld>
            <a:endParaRPr lang="de-AT" dirty="0"/>
          </a:p>
        </p:txBody>
      </p:sp>
      <p:sp>
        <p:nvSpPr>
          <p:cNvPr id="9" name="Fußzeilenplatzhalter 4">
            <a:extLst>
              <a:ext uri="{FF2B5EF4-FFF2-40B4-BE49-F238E27FC236}">
                <a16:creationId xmlns:a16="http://schemas.microsoft.com/office/drawing/2014/main" id="{425949DE-1C7E-42E2-80D8-D43D8F93D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975100" y="6295150"/>
            <a:ext cx="4197350" cy="365125"/>
          </a:xfrm>
        </p:spPr>
        <p:txBody>
          <a:bodyPr/>
          <a:lstStyle/>
          <a:p>
            <a:r>
              <a:rPr lang="de-AT" dirty="0"/>
              <a:t>EED III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06E5EFAB-2DF3-8684-C9AA-A06D7FD83EB4}"/>
              </a:ext>
            </a:extLst>
          </p:cNvPr>
          <p:cNvGrpSpPr/>
          <p:nvPr/>
        </p:nvGrpSpPr>
        <p:grpSpPr>
          <a:xfrm>
            <a:off x="838200" y="562851"/>
            <a:ext cx="10860741" cy="4885765"/>
            <a:chOff x="838200" y="1237129"/>
            <a:chExt cx="10860741" cy="4885765"/>
          </a:xfrm>
        </p:grpSpPr>
        <p:graphicFrame>
          <p:nvGraphicFramePr>
            <p:cNvPr id="5" name="Diagramm 4">
              <a:extLst>
                <a:ext uri="{FF2B5EF4-FFF2-40B4-BE49-F238E27FC236}">
                  <a16:creationId xmlns:a16="http://schemas.microsoft.com/office/drawing/2014/main" id="{E0EC7203-A91B-E728-A878-8A0F2DACA82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22796310"/>
                </p:ext>
              </p:extLst>
            </p:nvPr>
          </p:nvGraphicFramePr>
          <p:xfrm>
            <a:off x="838200" y="1237129"/>
            <a:ext cx="10860741" cy="488576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CDB0BF7B-FEAF-58FB-A424-16C84F88CD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3972" b="75900" l="32697" r="7552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43" t="17481" r="19124" b="17609"/>
            <a:stretch>
              <a:fillRect/>
            </a:stretch>
          </p:blipFill>
          <p:spPr>
            <a:xfrm>
              <a:off x="3832412" y="4101254"/>
              <a:ext cx="645460" cy="782638"/>
            </a:xfrm>
            <a:prstGeom prst="rect">
              <a:avLst/>
            </a:prstGeom>
          </p:spPr>
        </p:pic>
      </p:grp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82CFF7ED-2D7A-62C3-BAB4-A888DB10FE53}"/>
              </a:ext>
            </a:extLst>
          </p:cNvPr>
          <p:cNvCxnSpPr>
            <a:cxnSpLocks/>
            <a:stCxn id="11" idx="0"/>
          </p:cNvCxnSpPr>
          <p:nvPr/>
        </p:nvCxnSpPr>
        <p:spPr>
          <a:xfrm flipH="1" flipV="1">
            <a:off x="1985682" y="3836894"/>
            <a:ext cx="1" cy="378947"/>
          </a:xfrm>
          <a:prstGeom prst="line">
            <a:avLst/>
          </a:prstGeom>
          <a:ln w="76200">
            <a:solidFill>
              <a:srgbClr val="95C1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717A1E09-6260-9144-D401-F15701D832FC}"/>
              </a:ext>
            </a:extLst>
          </p:cNvPr>
          <p:cNvSpPr/>
          <p:nvPr/>
        </p:nvSpPr>
        <p:spPr>
          <a:xfrm>
            <a:off x="838200" y="4215841"/>
            <a:ext cx="2294965" cy="2079308"/>
          </a:xfrm>
          <a:prstGeom prst="roundRect">
            <a:avLst/>
          </a:prstGeom>
          <a:solidFill>
            <a:srgbClr val="95C15C"/>
          </a:solidFill>
          <a:ln>
            <a:solidFill>
              <a:srgbClr val="95C1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600" b="1" dirty="0"/>
              <a:t>Landeslink: </a:t>
            </a:r>
            <a:r>
              <a:rPr lang="de-AT" sz="1600" dirty="0">
                <a:hlinkClick r:id="rId9"/>
              </a:rPr>
              <a:t>https://www.land-oberoesterreich.gv.at/545590.htm</a:t>
            </a:r>
            <a:endParaRPr lang="de-AT" sz="1600" dirty="0"/>
          </a:p>
          <a:p>
            <a:pPr algn="ctr"/>
            <a:r>
              <a:rPr lang="de-AT" sz="1600" b="1" dirty="0"/>
              <a:t>Bundeslink: </a:t>
            </a:r>
            <a:r>
              <a:rPr lang="de-AT" sz="1600" dirty="0">
                <a:hlinkClick r:id="rId10"/>
              </a:rPr>
              <a:t>https://www.bmwet.gv.at/Themen/Energie/effizienz.html</a:t>
            </a:r>
            <a:r>
              <a:rPr lang="de-AT" sz="1600" dirty="0"/>
              <a:t> 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5655D441-6389-1251-313D-BC0DB3F75FB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3972" b="75900" l="32697" r="755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43" t="17481" r="19124" b="17609"/>
          <a:stretch>
            <a:fillRect/>
          </a:stretch>
        </p:blipFill>
        <p:spPr>
          <a:xfrm>
            <a:off x="1779493" y="3369306"/>
            <a:ext cx="645460" cy="782638"/>
          </a:xfrm>
          <a:prstGeom prst="rect">
            <a:avLst/>
          </a:prstGeom>
        </p:spPr>
      </p:pic>
      <p:sp>
        <p:nvSpPr>
          <p:cNvPr id="17" name="Datumsplatzhalter 3">
            <a:extLst>
              <a:ext uri="{FF2B5EF4-FFF2-40B4-BE49-F238E27FC236}">
                <a16:creationId xmlns:a16="http://schemas.microsoft.com/office/drawing/2014/main" id="{4EF6AAA8-9350-B9DC-8F82-0B81A61E47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95149"/>
            <a:ext cx="2743200" cy="365125"/>
          </a:xfrm>
        </p:spPr>
        <p:txBody>
          <a:bodyPr/>
          <a:lstStyle/>
          <a:p>
            <a:r>
              <a:rPr lang="de-DE" dirty="0"/>
              <a:t>10.03.2026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686666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2907B7-229E-D90A-37B8-F6ECA59A7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551CF7-FA05-A315-0DE3-320086208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Chancen für Gemeinden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7BDF858-C57F-A618-CDC9-188815F26D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604681"/>
            <a:ext cx="9963150" cy="4840941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de-AT" sz="1800" b="1" dirty="0"/>
              <a:t>Langfristige Senkung der Betriebs- und Energiekosten:</a:t>
            </a:r>
            <a:r>
              <a:rPr lang="de-AT" sz="1800" dirty="0"/>
              <a:t> Thermische Sanierung und Optimierung der Haustechnik (z.B. LED-Umrüstung) </a:t>
            </a:r>
            <a:r>
              <a:rPr lang="de-AT" sz="1800" dirty="0">
                <a:sym typeface="Wingdings" panose="05000000000000000000" pitchFamily="2" charset="2"/>
              </a:rPr>
              <a:t> Dauerhafte Senkung der</a:t>
            </a:r>
            <a:r>
              <a:rPr lang="de-AT" sz="1800" dirty="0"/>
              <a:t> Energiekosten für Gemeinden</a:t>
            </a:r>
          </a:p>
          <a:p>
            <a:pPr>
              <a:lnSpc>
                <a:spcPct val="100000"/>
              </a:lnSpc>
            </a:pPr>
            <a:r>
              <a:rPr lang="de-AT" sz="1800" b="1" dirty="0"/>
              <a:t>Erhöhte Energiesicherheit:</a:t>
            </a:r>
            <a:r>
              <a:rPr lang="de-AT" sz="1800" dirty="0"/>
              <a:t> geringerer Energieverbrauch macht Gemeinden unabhängiger von Energieimporten und schwankenden Energiepreisen</a:t>
            </a:r>
          </a:p>
          <a:p>
            <a:pPr>
              <a:lnSpc>
                <a:spcPct val="100000"/>
              </a:lnSpc>
            </a:pPr>
            <a:r>
              <a:rPr lang="de-AT" sz="1800" b="1" dirty="0"/>
              <a:t>Erhöhte Transparenz:</a:t>
            </a:r>
            <a:r>
              <a:rPr lang="de-AT" sz="1800" dirty="0"/>
              <a:t> systematischen Erfassung von Energieverbräuchen schafft exakten Überblick &amp; hilft Optimierungspotenziale aufzudecken</a:t>
            </a:r>
          </a:p>
          <a:p>
            <a:pPr>
              <a:lnSpc>
                <a:spcPct val="100000"/>
              </a:lnSpc>
            </a:pPr>
            <a:r>
              <a:rPr lang="de-AT" sz="1800" b="1" dirty="0"/>
              <a:t>Verbesserung der Infrastruktur &amp; Werterhalt:</a:t>
            </a:r>
            <a:r>
              <a:rPr lang="de-AT" sz="1800" dirty="0"/>
              <a:t> Verpflichtung zu </a:t>
            </a:r>
            <a:r>
              <a:rPr lang="de-AT" sz="1800" dirty="0" err="1"/>
              <a:t>Niedrigstenergiegebäuden</a:t>
            </a:r>
            <a:r>
              <a:rPr lang="de-AT" sz="1800" dirty="0"/>
              <a:t> führt zu Modernisierung des öffentlichen Gebäudebestands </a:t>
            </a:r>
          </a:p>
          <a:p>
            <a:pPr>
              <a:lnSpc>
                <a:spcPct val="100000"/>
              </a:lnSpc>
            </a:pPr>
            <a:r>
              <a:rPr lang="de-AT" sz="1800" b="1" dirty="0"/>
              <a:t>Stärkung der Vorbildrolle (Klimaschutz):</a:t>
            </a:r>
            <a:r>
              <a:rPr lang="de-AT" sz="1800" dirty="0"/>
              <a:t> Vorreiterrolle der Gemeinden in der Energiewende </a:t>
            </a:r>
            <a:r>
              <a:rPr lang="de-AT" sz="1800" dirty="0">
                <a:sym typeface="Wingdings" panose="05000000000000000000" pitchFamily="2" charset="2"/>
              </a:rPr>
              <a:t> </a:t>
            </a:r>
            <a:r>
              <a:rPr lang="de-AT" sz="1800" dirty="0"/>
              <a:t>steigert Ansehen &amp; motiviert </a:t>
            </a:r>
            <a:r>
              <a:rPr lang="de-AT" sz="1800" dirty="0" err="1"/>
              <a:t>Bürger:innen</a:t>
            </a:r>
            <a:r>
              <a:rPr lang="de-AT" sz="1800" dirty="0"/>
              <a:t> zu weiteren Maßnahmen</a:t>
            </a:r>
          </a:p>
          <a:p>
            <a:pPr>
              <a:lnSpc>
                <a:spcPct val="100000"/>
              </a:lnSpc>
            </a:pPr>
            <a:r>
              <a:rPr lang="de-AT" sz="1800" b="1" dirty="0"/>
              <a:t>Soziale Vorteile:</a:t>
            </a:r>
            <a:r>
              <a:rPr lang="de-AT" sz="1800" dirty="0"/>
              <a:t> energetische Sanierung von z.B. sozialem Wohnbau oder öffentlichen Einrichtungen steigern Lebensqualität und Komfort (besseres Raumklima) </a:t>
            </a:r>
          </a:p>
          <a:p>
            <a:pPr>
              <a:lnSpc>
                <a:spcPct val="100000"/>
              </a:lnSpc>
            </a:pPr>
            <a:r>
              <a:rPr lang="de-AT" sz="1800" b="1" dirty="0"/>
              <a:t>Automatisierung: </a:t>
            </a:r>
            <a:r>
              <a:rPr lang="de-AT" sz="1800" dirty="0"/>
              <a:t>Potenzial zur Zeitersparnis durch automatisierte Datenerhebung (z.B. Smart Meter)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61D43EE-891E-D553-020A-965B899FE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EED III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0E3E501-FAE3-0450-F37F-9FBFBFADE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BF8A-CD34-4285-BE79-1C9AFD8738C3}" type="slidenum">
              <a:rPr lang="de-AT" smtClean="0"/>
              <a:pPr/>
              <a:t>3</a:t>
            </a:fld>
            <a:endParaRPr lang="de-AT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631831CC-E7A6-E803-B605-3040D6D16B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95149"/>
            <a:ext cx="2743200" cy="365125"/>
          </a:xfrm>
        </p:spPr>
        <p:txBody>
          <a:bodyPr/>
          <a:lstStyle/>
          <a:p>
            <a:r>
              <a:rPr lang="de-DE" dirty="0"/>
              <a:t>10.03.2026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713938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04E4CC-7BE4-2169-A69F-2C78291DE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D2EF4F-623F-5C5A-121A-D112EF63D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EED III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D7BCDC4-77B4-3296-E40E-1EAEF88DB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BF8A-CD34-4285-BE79-1C9AFD8738C3}" type="slidenum">
              <a:rPr lang="de-AT" smtClean="0"/>
              <a:pPr/>
              <a:t>4</a:t>
            </a:fld>
            <a:endParaRPr lang="de-AT" dirty="0"/>
          </a:p>
        </p:txBody>
      </p:sp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5A4A59AC-5A8B-1CAD-2CDC-A106C9D62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455599"/>
              </p:ext>
            </p:extLst>
          </p:nvPr>
        </p:nvGraphicFramePr>
        <p:xfrm>
          <a:off x="925231" y="1776433"/>
          <a:ext cx="9963153" cy="45545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88865">
                  <a:extLst>
                    <a:ext uri="{9D8B030D-6E8A-4147-A177-3AD203B41FA5}">
                      <a16:colId xmlns:a16="http://schemas.microsoft.com/office/drawing/2014/main" val="3634986538"/>
                    </a:ext>
                  </a:extLst>
                </a:gridCol>
                <a:gridCol w="934011">
                  <a:extLst>
                    <a:ext uri="{9D8B030D-6E8A-4147-A177-3AD203B41FA5}">
                      <a16:colId xmlns:a16="http://schemas.microsoft.com/office/drawing/2014/main" val="2068299088"/>
                    </a:ext>
                  </a:extLst>
                </a:gridCol>
                <a:gridCol w="934011">
                  <a:extLst>
                    <a:ext uri="{9D8B030D-6E8A-4147-A177-3AD203B41FA5}">
                      <a16:colId xmlns:a16="http://schemas.microsoft.com/office/drawing/2014/main" val="485678788"/>
                    </a:ext>
                  </a:extLst>
                </a:gridCol>
                <a:gridCol w="934011">
                  <a:extLst>
                    <a:ext uri="{9D8B030D-6E8A-4147-A177-3AD203B41FA5}">
                      <a16:colId xmlns:a16="http://schemas.microsoft.com/office/drawing/2014/main" val="1623931833"/>
                    </a:ext>
                  </a:extLst>
                </a:gridCol>
                <a:gridCol w="935111">
                  <a:extLst>
                    <a:ext uri="{9D8B030D-6E8A-4147-A177-3AD203B41FA5}">
                      <a16:colId xmlns:a16="http://schemas.microsoft.com/office/drawing/2014/main" val="3629403758"/>
                    </a:ext>
                  </a:extLst>
                </a:gridCol>
                <a:gridCol w="934011">
                  <a:extLst>
                    <a:ext uri="{9D8B030D-6E8A-4147-A177-3AD203B41FA5}">
                      <a16:colId xmlns:a16="http://schemas.microsoft.com/office/drawing/2014/main" val="3790719256"/>
                    </a:ext>
                  </a:extLst>
                </a:gridCol>
                <a:gridCol w="934011">
                  <a:extLst>
                    <a:ext uri="{9D8B030D-6E8A-4147-A177-3AD203B41FA5}">
                      <a16:colId xmlns:a16="http://schemas.microsoft.com/office/drawing/2014/main" val="4052503062"/>
                    </a:ext>
                  </a:extLst>
                </a:gridCol>
                <a:gridCol w="934011">
                  <a:extLst>
                    <a:ext uri="{9D8B030D-6E8A-4147-A177-3AD203B41FA5}">
                      <a16:colId xmlns:a16="http://schemas.microsoft.com/office/drawing/2014/main" val="1712944138"/>
                    </a:ext>
                  </a:extLst>
                </a:gridCol>
                <a:gridCol w="935111">
                  <a:extLst>
                    <a:ext uri="{9D8B030D-6E8A-4147-A177-3AD203B41FA5}">
                      <a16:colId xmlns:a16="http://schemas.microsoft.com/office/drawing/2014/main" val="2373455600"/>
                    </a:ext>
                  </a:extLst>
                </a:gridCol>
              </a:tblGrid>
              <a:tr h="278878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400" dirty="0">
                          <a:effectLst/>
                        </a:rPr>
                        <a:t> </a:t>
                      </a:r>
                      <a:endParaRPr lang="de-A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2021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2025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2026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2027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2028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2029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2030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2031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0434477"/>
                  </a:ext>
                </a:extLst>
              </a:tr>
              <a:tr h="1094472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Gruppe 1:          </a:t>
                      </a:r>
                      <a:br>
                        <a:rPr lang="de-AT" sz="1600" dirty="0">
                          <a:effectLst/>
                        </a:rPr>
                      </a:br>
                      <a:r>
                        <a:rPr lang="de-AT" sz="1600" dirty="0">
                          <a:effectLst/>
                        </a:rPr>
                        <a:t>Gem. &gt; 50.000 EW, Land und </a:t>
                      </a:r>
                      <a:r>
                        <a:rPr lang="de-AT" sz="1600" dirty="0" err="1">
                          <a:effectLst/>
                        </a:rPr>
                        <a:t>jew</a:t>
                      </a:r>
                      <a:r>
                        <a:rPr lang="de-AT" sz="1600" dirty="0">
                          <a:effectLst/>
                        </a:rPr>
                        <a:t>. zugehörige </a:t>
                      </a:r>
                      <a:r>
                        <a:rPr lang="de-AT" sz="1600" dirty="0" err="1">
                          <a:effectLst/>
                        </a:rPr>
                        <a:t>öff</a:t>
                      </a:r>
                      <a:r>
                        <a:rPr lang="de-AT" sz="1600" dirty="0">
                          <a:effectLst/>
                        </a:rPr>
                        <a:t>. Einrichtungen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100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99,6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97,7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95,8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93,9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92,0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90,1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88,2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25185595"/>
                  </a:ext>
                </a:extLst>
              </a:tr>
              <a:tr h="1094472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Gruppe 2:            </a:t>
                      </a:r>
                      <a:br>
                        <a:rPr lang="de-AT" sz="1600" dirty="0">
                          <a:effectLst/>
                        </a:rPr>
                      </a:br>
                      <a:r>
                        <a:rPr lang="de-AT" sz="1600" dirty="0">
                          <a:effectLst/>
                        </a:rPr>
                        <a:t>Gem. 5.000-50.000 EW und </a:t>
                      </a:r>
                      <a:r>
                        <a:rPr lang="de-AT" sz="1600" dirty="0" err="1">
                          <a:effectLst/>
                        </a:rPr>
                        <a:t>jew</a:t>
                      </a:r>
                      <a:r>
                        <a:rPr lang="de-AT" sz="1600" dirty="0">
                          <a:effectLst/>
                        </a:rPr>
                        <a:t>. zugehörige </a:t>
                      </a:r>
                      <a:r>
                        <a:rPr lang="de-AT" sz="1600" dirty="0" err="1">
                          <a:effectLst/>
                        </a:rPr>
                        <a:t>öff</a:t>
                      </a:r>
                      <a:r>
                        <a:rPr lang="de-AT" sz="1600" dirty="0">
                          <a:effectLst/>
                        </a:rPr>
                        <a:t>. Einrichtungen 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100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 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 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98,1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96,2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94,3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>
                          <a:effectLst/>
                        </a:rPr>
                        <a:t>92,4</a:t>
                      </a:r>
                      <a:endParaRPr lang="de-AT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90,5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600440168"/>
                  </a:ext>
                </a:extLst>
              </a:tr>
              <a:tr h="1094472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Gruppe 3: </a:t>
                      </a:r>
                      <a:br>
                        <a:rPr lang="de-AT" sz="1600" dirty="0">
                          <a:effectLst/>
                        </a:rPr>
                      </a:br>
                      <a:r>
                        <a:rPr lang="de-AT" sz="1600" dirty="0">
                          <a:effectLst/>
                        </a:rPr>
                        <a:t>Gem. &lt;5.000 EW </a:t>
                      </a:r>
                      <a:br>
                        <a:rPr lang="de-AT" sz="1600" dirty="0">
                          <a:effectLst/>
                        </a:rPr>
                      </a:br>
                      <a:r>
                        <a:rPr lang="de-AT" sz="1600" dirty="0">
                          <a:effectLst/>
                        </a:rPr>
                        <a:t>und </a:t>
                      </a:r>
                      <a:r>
                        <a:rPr lang="de-AT" sz="1600" dirty="0" err="1">
                          <a:effectLst/>
                        </a:rPr>
                        <a:t>jew</a:t>
                      </a:r>
                      <a:r>
                        <a:rPr lang="de-AT" sz="1600" dirty="0">
                          <a:effectLst/>
                        </a:rPr>
                        <a:t>. zugehörige </a:t>
                      </a:r>
                      <a:r>
                        <a:rPr lang="de-AT" sz="1600" dirty="0" err="1">
                          <a:effectLst/>
                        </a:rPr>
                        <a:t>öff</a:t>
                      </a:r>
                      <a:r>
                        <a:rPr lang="de-AT" sz="1600" dirty="0">
                          <a:effectLst/>
                        </a:rPr>
                        <a:t>. Einrichtungen 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>
                          <a:effectLst/>
                        </a:rPr>
                        <a:t>100</a:t>
                      </a:r>
                      <a:endParaRPr lang="de-AT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 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>
                          <a:effectLst/>
                        </a:rPr>
                        <a:t> </a:t>
                      </a:r>
                      <a:endParaRPr lang="de-AT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 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 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 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98,1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</a:rPr>
                        <a:t>96,2</a:t>
                      </a:r>
                      <a:endParaRPr lang="de-AT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6326201"/>
                  </a:ext>
                </a:extLst>
              </a:tr>
              <a:tr h="992280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Abfrage</a:t>
                      </a:r>
                    </a:p>
                  </a:txBody>
                  <a:tcPr marL="44450" marR="44450" marT="0" marB="0" anchor="ctr">
                    <a:lnR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Sept. 2026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de-A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Sept. 2028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de-A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Sept. 2030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de-A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de-AT" sz="16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Sept. 2032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endParaRPr lang="de-AT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049317428"/>
                  </a:ext>
                </a:extLst>
              </a:tr>
            </a:tbl>
          </a:graphicData>
        </a:graphic>
      </p:graphicFrame>
      <p:sp>
        <p:nvSpPr>
          <p:cNvPr id="8" name="Titel 7">
            <a:extLst>
              <a:ext uri="{FF2B5EF4-FFF2-40B4-BE49-F238E27FC236}">
                <a16:creationId xmlns:a16="http://schemas.microsoft.com/office/drawing/2014/main" id="{1C9D53EE-84F1-9EE8-72CF-E0772B771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4569"/>
            <a:ext cx="9963150" cy="1177722"/>
          </a:xfrm>
        </p:spPr>
        <p:txBody>
          <a:bodyPr>
            <a:normAutofit/>
          </a:bodyPr>
          <a:lstStyle/>
          <a:p>
            <a:r>
              <a:rPr lang="de-AT" dirty="0"/>
              <a:t>Artikel 5: Abfrage der Einsparungen ab Sept. 2026</a:t>
            </a:r>
            <a:br>
              <a:rPr lang="de-AT" dirty="0"/>
            </a:br>
            <a:r>
              <a:rPr lang="de-AT" sz="900" dirty="0"/>
              <a:t> </a:t>
            </a:r>
            <a:br>
              <a:rPr lang="de-AT" dirty="0"/>
            </a:br>
            <a:r>
              <a:rPr lang="de-AT" sz="2000" dirty="0">
                <a:latin typeface="Segoe UI" panose="020B0502040204020203" pitchFamily="34" charset="0"/>
                <a:cs typeface="Segoe UI" panose="020B0502040204020203" pitchFamily="34" charset="0"/>
              </a:rPr>
              <a:t>Grundsätzliche Übersicht der </a:t>
            </a:r>
            <a:r>
              <a:rPr lang="de-AT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Zielvorgaben</a:t>
            </a:r>
            <a:r>
              <a:rPr lang="de-AT" sz="2000" dirty="0">
                <a:latin typeface="Segoe UI" panose="020B0502040204020203" pitchFamily="34" charset="0"/>
                <a:cs typeface="Segoe UI" panose="020B0502040204020203" pitchFamily="34" charset="0"/>
              </a:rPr>
              <a:t> der drei Gruppen mit einem fiktiven Startwert des Endenergieverbrauchs von 100:</a:t>
            </a:r>
            <a:endParaRPr lang="de-AT" sz="1600" dirty="0"/>
          </a:p>
        </p:txBody>
      </p:sp>
      <p:sp>
        <p:nvSpPr>
          <p:cNvPr id="2" name="Datumsplatzhalter 3">
            <a:extLst>
              <a:ext uri="{FF2B5EF4-FFF2-40B4-BE49-F238E27FC236}">
                <a16:creationId xmlns:a16="http://schemas.microsoft.com/office/drawing/2014/main" id="{23F150A2-6D2D-CE5B-2CEB-72704D7FC0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95149"/>
            <a:ext cx="2743200" cy="365125"/>
          </a:xfrm>
        </p:spPr>
        <p:txBody>
          <a:bodyPr/>
          <a:lstStyle/>
          <a:p>
            <a:r>
              <a:rPr lang="de-DE" dirty="0"/>
              <a:t>10.03.2026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9512177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FCB47C-573F-FB86-719F-9ECFFD7BD3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C67F9D-46A7-752A-1E3C-BAC2629A8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79499"/>
            <a:ext cx="9963150" cy="782638"/>
          </a:xfrm>
        </p:spPr>
        <p:txBody>
          <a:bodyPr>
            <a:normAutofit fontScale="90000"/>
          </a:bodyPr>
          <a:lstStyle/>
          <a:p>
            <a:r>
              <a:rPr lang="de-AT" sz="3100" dirty="0"/>
              <a:t>Artikel 5: Abfrage und Normalisierung der Daten</a:t>
            </a:r>
            <a:br>
              <a:rPr lang="de-AT" dirty="0"/>
            </a:br>
            <a:endParaRPr lang="de-AT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39BCBCA-D5EC-BF27-7513-AD4D5095FC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704369"/>
            <a:ext cx="8039945" cy="4526102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200" dirty="0"/>
              <a:t>Im Sept. 2026 werden von allen </a:t>
            </a:r>
            <a:r>
              <a:rPr lang="de-DE" sz="2200" dirty="0" err="1"/>
              <a:t>öff</a:t>
            </a:r>
            <a:r>
              <a:rPr lang="de-DE" sz="2200" dirty="0"/>
              <a:t>. Einrichtungen die </a:t>
            </a:r>
            <a:r>
              <a:rPr lang="de-DE" sz="2200" b="1" dirty="0"/>
              <a:t>realen Verbrauchsdaten </a:t>
            </a:r>
            <a:r>
              <a:rPr lang="de-DE" sz="2200" dirty="0"/>
              <a:t>des Jahres 2021 abgefragt</a:t>
            </a:r>
            <a:br>
              <a:rPr lang="de-DE" sz="2200" dirty="0"/>
            </a:br>
            <a:r>
              <a:rPr lang="de-DE" sz="2200" dirty="0">
                <a:sym typeface="Wingdings" panose="05000000000000000000" pitchFamily="2" charset="2"/>
              </a:rPr>
              <a:t> </a:t>
            </a:r>
            <a:r>
              <a:rPr lang="de-DE" sz="2200" dirty="0"/>
              <a:t>Abfrage via Formular (ähnlich Inventar).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200" dirty="0"/>
              <a:t>Für Land Oö und Gemeinden &gt; 50.000 EW (Linz und Wels) werden die </a:t>
            </a:r>
            <a:r>
              <a:rPr lang="de-DE" sz="2200" b="1" dirty="0"/>
              <a:t>Verbräuche</a:t>
            </a:r>
            <a:r>
              <a:rPr lang="de-DE" sz="2200" dirty="0"/>
              <a:t> </a:t>
            </a:r>
            <a:r>
              <a:rPr lang="de-DE" sz="2200" b="1" dirty="0"/>
              <a:t>2025 </a:t>
            </a:r>
            <a:r>
              <a:rPr lang="de-DE" sz="2200" dirty="0"/>
              <a:t>ebenfalls im Sept. 2026 abgefragt.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200" dirty="0"/>
              <a:t>Anpassung auf ein </a:t>
            </a:r>
            <a:r>
              <a:rPr lang="de-DE" sz="2200" b="1" dirty="0"/>
              <a:t>geändertes Dienstleistungsniveau </a:t>
            </a:r>
            <a:r>
              <a:rPr lang="de-DE" sz="2200" dirty="0"/>
              <a:t>möglich</a:t>
            </a:r>
          </a:p>
          <a:p>
            <a:r>
              <a:rPr lang="de-DE" sz="2200" u="sng" dirty="0"/>
              <a:t>Beispiel:</a:t>
            </a:r>
          </a:p>
          <a:p>
            <a:r>
              <a:rPr lang="de-AT" sz="1800" dirty="0"/>
              <a:t>Erweiterung der Straßenbeleuchtung (</a:t>
            </a:r>
            <a:r>
              <a:rPr lang="de-AT" sz="1800" dirty="0" err="1"/>
              <a:t>zB</a:t>
            </a:r>
            <a:r>
              <a:rPr lang="de-AT" sz="1800" dirty="0"/>
              <a:t> nach Erweiterung des Straßennetzes)</a:t>
            </a:r>
          </a:p>
          <a:p>
            <a:r>
              <a:rPr lang="de-AT" sz="1800" b="1" dirty="0"/>
              <a:t>2021: </a:t>
            </a:r>
            <a:r>
              <a:rPr lang="de-AT" sz="1800" dirty="0"/>
              <a:t>100 Lichtpunkte - Energieverbrauch von 10.000 kWh </a:t>
            </a:r>
          </a:p>
          <a:p>
            <a:r>
              <a:rPr lang="de-AT" sz="1800" b="1" dirty="0"/>
              <a:t>2030: </a:t>
            </a:r>
            <a:r>
              <a:rPr lang="de-AT" sz="1800" dirty="0"/>
              <a:t>200 Lichtpunkte - Energieverbrauch von 15.000 kWh </a:t>
            </a:r>
          </a:p>
          <a:p>
            <a:r>
              <a:rPr lang="de-AT" sz="1800" dirty="0"/>
              <a:t>Anrechnung von 7.500 kWh (=100/200 x 15.000 kWh) möglich</a:t>
            </a:r>
            <a:endParaRPr lang="de-DE" sz="1800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5220D4-33F8-9BA3-EAF3-BC8497482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EED III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A47B8F1-5179-437E-A8A5-3B14FF425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BF8A-CD34-4285-BE79-1C9AFD8738C3}" type="slidenum">
              <a:rPr lang="de-AT" smtClean="0"/>
              <a:pPr/>
              <a:t>5</a:t>
            </a:fld>
            <a:endParaRPr lang="de-AT" dirty="0"/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B9E58746-A380-77A5-3D14-3B78CEE2AA05}"/>
              </a:ext>
            </a:extLst>
          </p:cNvPr>
          <p:cNvGrpSpPr/>
          <p:nvPr/>
        </p:nvGrpSpPr>
        <p:grpSpPr>
          <a:xfrm>
            <a:off x="8759274" y="1757967"/>
            <a:ext cx="3264408" cy="3395664"/>
            <a:chOff x="9062953" y="1959387"/>
            <a:chExt cx="3016271" cy="3036477"/>
          </a:xfrm>
        </p:grpSpPr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ABD936B2-83E7-15BE-55B6-53B821388D95}"/>
                </a:ext>
              </a:extLst>
            </p:cNvPr>
            <p:cNvGrpSpPr/>
            <p:nvPr/>
          </p:nvGrpSpPr>
          <p:grpSpPr>
            <a:xfrm>
              <a:off x="9062953" y="2042210"/>
              <a:ext cx="2941512" cy="2856402"/>
              <a:chOff x="9081241" y="2073557"/>
              <a:chExt cx="2941512" cy="2856402"/>
            </a:xfrm>
          </p:grpSpPr>
          <p:pic>
            <p:nvPicPr>
              <p:cNvPr id="8" name="Grafik 7">
                <a:extLst>
                  <a:ext uri="{FF2B5EF4-FFF2-40B4-BE49-F238E27FC236}">
                    <a16:creationId xmlns:a16="http://schemas.microsoft.com/office/drawing/2014/main" id="{0729E912-6D2F-E22D-B93D-77393B6D61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081241" y="2372849"/>
                <a:ext cx="2941512" cy="2557110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361624BC-FCAA-D740-3A99-35FAF59AA54E}"/>
                  </a:ext>
                </a:extLst>
              </p:cNvPr>
              <p:cNvSpPr txBox="1"/>
              <p:nvPr/>
            </p:nvSpPr>
            <p:spPr>
              <a:xfrm>
                <a:off x="9711553" y="2073557"/>
                <a:ext cx="1755648" cy="3302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AT" b="1" dirty="0"/>
                  <a:t>Abfrageschema</a:t>
                </a:r>
              </a:p>
            </p:txBody>
          </p:sp>
        </p:grp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B2CFD9F7-B467-3B3E-B73E-53A37C31A7BA}"/>
                </a:ext>
              </a:extLst>
            </p:cNvPr>
            <p:cNvSpPr/>
            <p:nvPr/>
          </p:nvSpPr>
          <p:spPr>
            <a:xfrm>
              <a:off x="9062953" y="1959387"/>
              <a:ext cx="3016271" cy="303647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sp>
        <p:nvSpPr>
          <p:cNvPr id="12" name="Datumsplatzhalter 3">
            <a:extLst>
              <a:ext uri="{FF2B5EF4-FFF2-40B4-BE49-F238E27FC236}">
                <a16:creationId xmlns:a16="http://schemas.microsoft.com/office/drawing/2014/main" id="{E91BAAC5-0267-AD2B-C032-73767A5F65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95149"/>
            <a:ext cx="2743200" cy="365125"/>
          </a:xfrm>
        </p:spPr>
        <p:txBody>
          <a:bodyPr/>
          <a:lstStyle/>
          <a:p>
            <a:r>
              <a:rPr lang="de-DE" dirty="0"/>
              <a:t>10.03.2026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045036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7750E1-C814-486D-9157-987E4B8F2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Artikel 6: Berichtspflicht &amp; Abfrage (Sept. 2026)</a:t>
            </a:r>
            <a:endParaRPr lang="de-AT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A962D4E-B76D-4FFA-BCA3-56EDE5006B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690689"/>
            <a:ext cx="9963150" cy="4604460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de-AT" sz="2000" dirty="0"/>
              <a:t>Alle Normunterworfenen:</a:t>
            </a:r>
          </a:p>
          <a:p>
            <a:pPr>
              <a:spcBef>
                <a:spcPts val="1200"/>
              </a:spcBef>
            </a:pPr>
            <a:r>
              <a:rPr lang="de-AT" sz="2000" dirty="0"/>
              <a:t>Für das Jahr </a:t>
            </a:r>
            <a:r>
              <a:rPr lang="de-AT" sz="2000" b="1" dirty="0"/>
              <a:t>2025</a:t>
            </a:r>
            <a:r>
              <a:rPr lang="de-AT" sz="2000" dirty="0"/>
              <a:t> (ab 11. Oktober) gelten die 3% anteilig, das sind etwa </a:t>
            </a:r>
            <a:r>
              <a:rPr lang="de-AT" sz="2000" b="1" dirty="0"/>
              <a:t>0,7%</a:t>
            </a:r>
          </a:p>
          <a:p>
            <a:pPr>
              <a:lnSpc>
                <a:spcPct val="160000"/>
              </a:lnSpc>
              <a:spcBef>
                <a:spcPts val="1200"/>
              </a:spcBef>
            </a:pPr>
            <a:r>
              <a:rPr lang="de-AT" sz="2000" dirty="0"/>
              <a:t>Gemeinden </a:t>
            </a:r>
            <a:r>
              <a:rPr lang="de-AT" sz="2000" b="1" dirty="0"/>
              <a:t>ohne alternativen Ansatz </a:t>
            </a:r>
            <a:r>
              <a:rPr lang="de-AT" sz="2000" dirty="0"/>
              <a:t>(nur 1 Gemeinde in OÖ):</a:t>
            </a:r>
            <a:br>
              <a:rPr lang="de-AT" sz="2000" dirty="0"/>
            </a:br>
            <a:r>
              <a:rPr lang="de-AT" sz="2000" dirty="0"/>
              <a:t>- Gesamtfläche der Gebäude, die keine </a:t>
            </a:r>
            <a:r>
              <a:rPr lang="de-AT" sz="2000" dirty="0" err="1"/>
              <a:t>Niedrigstenergiegebäude</a:t>
            </a:r>
            <a:r>
              <a:rPr lang="de-AT" sz="2000" dirty="0"/>
              <a:t> sind</a:t>
            </a:r>
            <a:br>
              <a:rPr lang="de-AT" sz="2000" dirty="0"/>
            </a:br>
            <a:r>
              <a:rPr lang="de-AT" sz="2000" dirty="0"/>
              <a:t>- Jährliche Renovierungen (3 %)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de-AT" sz="2000" dirty="0"/>
              <a:t>Gemeinden </a:t>
            </a:r>
            <a:r>
              <a:rPr lang="de-AT" sz="2000" b="1" dirty="0"/>
              <a:t>mit alternativem Ansatz </a:t>
            </a:r>
            <a:r>
              <a:rPr lang="de-AT" sz="2000" dirty="0"/>
              <a:t>(bis inkl. 2030)</a:t>
            </a:r>
            <a:br>
              <a:rPr lang="de-AT" sz="2000" dirty="0"/>
            </a:br>
            <a:r>
              <a:rPr lang="de-AT" sz="2000" dirty="0"/>
              <a:t>- Gesamtfläche der Gebäude, die keine </a:t>
            </a:r>
            <a:r>
              <a:rPr lang="de-AT" sz="2000" dirty="0" err="1"/>
              <a:t>Niedrigstenergiegebäude</a:t>
            </a:r>
            <a:r>
              <a:rPr lang="de-AT" sz="2000" dirty="0"/>
              <a:t> sind</a:t>
            </a:r>
            <a:br>
              <a:rPr lang="de-AT" sz="2000" dirty="0"/>
            </a:br>
            <a:r>
              <a:rPr lang="de-AT" sz="2000" dirty="0"/>
              <a:t>- Geschätzte Einsparungen aufgrund gebäudespezifischer Maßnahmen in MWh</a:t>
            </a:r>
            <a:br>
              <a:rPr lang="de-AT" sz="2000" dirty="0"/>
            </a:br>
            <a:r>
              <a:rPr lang="de-AT" sz="2000" dirty="0"/>
              <a:t>- Tatsächliche Einsparungen aufgrund gebäudespezifischer Maßnahmen in MWh</a:t>
            </a:r>
            <a:br>
              <a:rPr lang="de-AT" sz="2000" dirty="0"/>
            </a:br>
            <a:r>
              <a:rPr lang="de-AT" sz="2000" dirty="0"/>
              <a:t>- Renovierungspass für 3% (wohl 0,7% für 2025) der betroffenen Gebäude (muss vom Aussteller in die Energieausweisdatenbank hochgeladen werden)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5D321D0-D2A8-4978-ABEF-033E0CBAE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EED III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3292180-AB6D-43E4-A360-8F5EC67C6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BF8A-CD34-4285-BE79-1C9AFD8738C3}" type="slidenum">
              <a:rPr lang="de-AT" smtClean="0"/>
              <a:pPr/>
              <a:t>6</a:t>
            </a:fld>
            <a:endParaRPr lang="de-AT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8DBB25A5-E17A-4C8A-DB0C-20BD30E792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95149"/>
            <a:ext cx="2743200" cy="365125"/>
          </a:xfrm>
        </p:spPr>
        <p:txBody>
          <a:bodyPr/>
          <a:lstStyle/>
          <a:p>
            <a:r>
              <a:rPr lang="de-DE" dirty="0"/>
              <a:t>10.03.2026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375966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259358-B9A6-4A3F-BAA9-688A0E763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86362"/>
            <a:ext cx="9963150" cy="782638"/>
          </a:xfrm>
        </p:spPr>
        <p:txBody>
          <a:bodyPr>
            <a:normAutofit/>
          </a:bodyPr>
          <a:lstStyle/>
          <a:p>
            <a:r>
              <a:rPr lang="de-AT" b="1" dirty="0"/>
              <a:t>Artikel 6: Berichtspflicht alternativer Ansatz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02870B5-BBC9-4F77-8D66-BE807AAA0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EED III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7ACF297-FDB4-46C4-ACE4-C6EF465FC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BF8A-CD34-4285-BE79-1C9AFD8738C3}" type="slidenum">
              <a:rPr lang="de-AT" smtClean="0"/>
              <a:pPr/>
              <a:t>7</a:t>
            </a:fld>
            <a:endParaRPr lang="de-AT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9943083-BA83-58C8-C353-DB7BF1DF5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97156"/>
            <a:ext cx="8518077" cy="4778175"/>
          </a:xfrm>
          <a:prstGeom prst="rect">
            <a:avLst/>
          </a:prstGeom>
        </p:spPr>
      </p:pic>
      <p:sp>
        <p:nvSpPr>
          <p:cNvPr id="9" name="Untertitel 2">
            <a:extLst>
              <a:ext uri="{FF2B5EF4-FFF2-40B4-BE49-F238E27FC236}">
                <a16:creationId xmlns:a16="http://schemas.microsoft.com/office/drawing/2014/main" id="{9024359A-184D-1454-1AF0-5FF66325E517}"/>
              </a:ext>
            </a:extLst>
          </p:cNvPr>
          <p:cNvSpPr txBox="1">
            <a:spLocks/>
          </p:cNvSpPr>
          <p:nvPr/>
        </p:nvSpPr>
        <p:spPr>
          <a:xfrm>
            <a:off x="838200" y="6055514"/>
            <a:ext cx="6835581" cy="2396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sz="1000" dirty="0"/>
              <a:t>Quelle: Information für Gemeinden zur EU ENERGIEEFFIZIENZ RICHTLINIE, Oö. Energiesparverband</a:t>
            </a:r>
          </a:p>
          <a:p>
            <a:endParaRPr lang="de-DE" sz="1000" dirty="0"/>
          </a:p>
          <a:p>
            <a:endParaRPr lang="de-DE" sz="1000" dirty="0"/>
          </a:p>
          <a:p>
            <a:endParaRPr lang="de-DE" sz="1000" dirty="0"/>
          </a:p>
          <a:p>
            <a:endParaRPr lang="de-DE" sz="1000" dirty="0"/>
          </a:p>
          <a:p>
            <a:endParaRPr lang="de-DE" sz="1000" dirty="0"/>
          </a:p>
          <a:p>
            <a:endParaRPr lang="de-DE" sz="1000" dirty="0"/>
          </a:p>
          <a:p>
            <a:endParaRPr lang="de-DE" sz="1000" dirty="0"/>
          </a:p>
          <a:p>
            <a:endParaRPr lang="de-DE" sz="1000" dirty="0"/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537FFCEA-F38B-A95E-D1BE-AA13F4DDF7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95149"/>
            <a:ext cx="2743200" cy="365125"/>
          </a:xfrm>
        </p:spPr>
        <p:txBody>
          <a:bodyPr/>
          <a:lstStyle/>
          <a:p>
            <a:r>
              <a:rPr lang="de-DE" dirty="0"/>
              <a:t>10.03.2026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961170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7094CC-DF08-DFE1-F7F4-AD40E43683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42BA94-E193-9743-FD17-208794574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Ansprechpartner für Gemeinden zu EEDIII Artikel 5 &amp; 6</a:t>
            </a:r>
            <a:endParaRPr lang="de-AT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A613DEC-E31A-6D3E-5A34-BEFCC56DAE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690689"/>
            <a:ext cx="7875494" cy="4604460"/>
          </a:xfrm>
        </p:spPr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de-AT" sz="2400" b="1" dirty="0"/>
              <a:t>OÖ. Energiesparverband</a:t>
            </a:r>
          </a:p>
          <a:p>
            <a:pPr>
              <a:spcBef>
                <a:spcPts val="1200"/>
              </a:spcBef>
            </a:pPr>
            <a:r>
              <a:rPr lang="de-AT" sz="2400" dirty="0"/>
              <a:t>Seminarangebot</a:t>
            </a:r>
          </a:p>
          <a:p>
            <a:pPr>
              <a:spcBef>
                <a:spcPts val="1200"/>
              </a:spcBef>
            </a:pPr>
            <a:r>
              <a:rPr lang="de-AT" sz="2400" dirty="0"/>
              <a:t>Beratungsangebot</a:t>
            </a:r>
          </a:p>
          <a:p>
            <a:pPr>
              <a:spcBef>
                <a:spcPts val="1200"/>
              </a:spcBef>
            </a:pPr>
            <a:r>
              <a:rPr lang="de-AT" sz="2400" dirty="0"/>
              <a:t>Broschüre </a:t>
            </a:r>
          </a:p>
          <a:p>
            <a:pPr marL="914400" lvl="1" indent="-457200" algn="l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255713" algn="l"/>
              </a:tabLst>
            </a:pPr>
            <a:r>
              <a:rPr lang="de-AT" sz="2400" dirty="0"/>
              <a:t>Anforderungen Artikel 6 </a:t>
            </a:r>
          </a:p>
          <a:p>
            <a:pPr marL="914400" lvl="1" indent="-457200" algn="l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255713" algn="l"/>
              </a:tabLst>
            </a:pPr>
            <a:r>
              <a:rPr lang="de-AT" sz="2400" dirty="0"/>
              <a:t>Ergänzung zu Artikel 3 und 5 geplant</a:t>
            </a:r>
          </a:p>
          <a:p>
            <a:pPr marL="914400" lvl="1" indent="-457200" algn="l">
              <a:spcBef>
                <a:spcPts val="1200"/>
              </a:spcBef>
              <a:buFont typeface="Arial" panose="020B0604020202020204" pitchFamily="34" charset="0"/>
              <a:buChar char="•"/>
              <a:tabLst>
                <a:tab pos="1255713" algn="l"/>
              </a:tabLst>
            </a:pPr>
            <a:r>
              <a:rPr lang="de-AT" sz="2400" dirty="0">
                <a:hlinkClick r:id="rId2"/>
              </a:rPr>
              <a:t>https://www.energiesparverband.at/fileadmin/esv/Broschueren/Broschuere-EED-Gemeinden.pdf</a:t>
            </a:r>
            <a:endParaRPr lang="de-AT" sz="2400" dirty="0"/>
          </a:p>
          <a:p>
            <a:pPr marL="0" indent="0">
              <a:spcBef>
                <a:spcPts val="1200"/>
              </a:spcBef>
              <a:buNone/>
            </a:pPr>
            <a:endParaRPr lang="de-AT" sz="2000" dirty="0"/>
          </a:p>
          <a:p>
            <a:pPr marL="0" indent="0">
              <a:spcBef>
                <a:spcPts val="1200"/>
              </a:spcBef>
              <a:buNone/>
            </a:pPr>
            <a:endParaRPr lang="de-AT" sz="20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0D70249-E8AC-1981-ADFB-440659A5E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EED III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E52D7E9-C00D-7EB1-3EFF-1AEBAFC5B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BF8A-CD34-4285-BE79-1C9AFD8738C3}" type="slidenum">
              <a:rPr lang="de-AT" smtClean="0"/>
              <a:pPr/>
              <a:t>8</a:t>
            </a:fld>
            <a:endParaRPr lang="de-AT" dirty="0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8157CA83-1579-4356-35F2-60ACBD798B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95149"/>
            <a:ext cx="2743200" cy="365125"/>
          </a:xfrm>
        </p:spPr>
        <p:txBody>
          <a:bodyPr/>
          <a:lstStyle/>
          <a:p>
            <a:r>
              <a:rPr lang="de-DE" dirty="0"/>
              <a:t>10.03.2026</a:t>
            </a:r>
            <a:endParaRPr lang="de-AT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434C4F7-882C-08F7-FD54-7713F7231F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377" t="4277" r="5003" b="4225"/>
          <a:stretch>
            <a:fillRect/>
          </a:stretch>
        </p:blipFill>
        <p:spPr>
          <a:xfrm>
            <a:off x="8919882" y="1855694"/>
            <a:ext cx="3056964" cy="3146611"/>
          </a:xfrm>
          <a:prstGeom prst="rect">
            <a:avLst/>
          </a:prstGeom>
        </p:spPr>
      </p:pic>
      <p:pic>
        <p:nvPicPr>
          <p:cNvPr id="1030" name="Picture 6" descr="Land Oberösterreich - OÖ Energiesparverband">
            <a:extLst>
              <a:ext uri="{FF2B5EF4-FFF2-40B4-BE49-F238E27FC236}">
                <a16:creationId xmlns:a16="http://schemas.microsoft.com/office/drawing/2014/main" id="{626F81D0-0F91-27C4-305D-CBC334B71E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775" y="1778357"/>
            <a:ext cx="2476500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3016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325294-1305-B6DE-E735-7E2FB39A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953" y="638050"/>
            <a:ext cx="9963150" cy="782638"/>
          </a:xfrm>
        </p:spPr>
        <p:txBody>
          <a:bodyPr/>
          <a:lstStyle/>
          <a:p>
            <a:r>
              <a:rPr lang="de-AT" dirty="0"/>
              <a:t>Umsetzung der Inventare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927C896-5082-0AF6-61B7-37B95DCA16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30689" y="1597818"/>
            <a:ext cx="9963150" cy="3814762"/>
          </a:xfrm>
        </p:spPr>
        <p:txBody>
          <a:bodyPr>
            <a:normAutofit/>
          </a:bodyPr>
          <a:lstStyle/>
          <a:p>
            <a:endParaRPr lang="de-AT" dirty="0"/>
          </a:p>
          <a:p>
            <a:endParaRPr lang="de-AT" dirty="0"/>
          </a:p>
          <a:p>
            <a:endParaRPr lang="de-AT" dirty="0"/>
          </a:p>
          <a:p>
            <a:endParaRPr lang="de-AT" dirty="0"/>
          </a:p>
          <a:p>
            <a:endParaRPr lang="de-AT" dirty="0"/>
          </a:p>
          <a:p>
            <a:pPr marL="0" indent="0">
              <a:buNone/>
            </a:pPr>
            <a:endParaRPr lang="de-AT" dirty="0"/>
          </a:p>
          <a:p>
            <a:pPr marL="0" indent="0">
              <a:buNone/>
            </a:pPr>
            <a:r>
              <a:rPr lang="de-AT" sz="900" dirty="0"/>
              <a:t>Quelle: Information für Gemeinden zur EU ENERGIEEFFIZIENZ RICHTLINIE, Oö. Energiesparverband</a:t>
            </a:r>
          </a:p>
          <a:p>
            <a:pPr marL="0" indent="0">
              <a:buNone/>
            </a:pPr>
            <a:r>
              <a:rPr lang="de-AT" b="1" u="sng" dirty="0"/>
              <a:t>Beispiel:</a:t>
            </a: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endParaRPr lang="de-AT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86149AB-DDA8-8E66-BDF7-6BF483BFC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dirty="0"/>
              <a:t>EED III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DE223DF-83FD-D018-5405-0752DA6BD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EBF8A-CD34-4285-BE79-1C9AFD8738C3}" type="slidenum">
              <a:rPr lang="de-AT" smtClean="0"/>
              <a:pPr/>
              <a:t>9</a:t>
            </a:fld>
            <a:endParaRPr lang="de-AT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3B3F778-1C32-7B5D-5F93-827E945053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22220"/>
            <a:ext cx="7369612" cy="2335013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9FB97CB4-C3ED-069D-C152-4275B9C24E3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854" b="-1"/>
          <a:stretch>
            <a:fillRect/>
          </a:stretch>
        </p:blipFill>
        <p:spPr>
          <a:xfrm>
            <a:off x="952811" y="4945955"/>
            <a:ext cx="10769797" cy="1119649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E5A9748C-D86B-F057-C719-229893FB8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925" y="3998518"/>
            <a:ext cx="9877039" cy="947438"/>
          </a:xfrm>
          <a:prstGeom prst="rect">
            <a:avLst/>
          </a:prstGeom>
        </p:spPr>
      </p:pic>
      <p:sp>
        <p:nvSpPr>
          <p:cNvPr id="16" name="Pfeil: nach links 15">
            <a:extLst>
              <a:ext uri="{FF2B5EF4-FFF2-40B4-BE49-F238E27FC236}">
                <a16:creationId xmlns:a16="http://schemas.microsoft.com/office/drawing/2014/main" id="{EF4416BC-DA5D-7674-D798-9BA754F9754E}"/>
              </a:ext>
            </a:extLst>
          </p:cNvPr>
          <p:cNvSpPr/>
          <p:nvPr/>
        </p:nvSpPr>
        <p:spPr>
          <a:xfrm rot="19964144">
            <a:off x="6556803" y="3629387"/>
            <a:ext cx="4434157" cy="651342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3A1F5B1F-693A-1F3B-DF83-E3164A08BF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95149"/>
            <a:ext cx="2743200" cy="365125"/>
          </a:xfrm>
        </p:spPr>
        <p:txBody>
          <a:bodyPr/>
          <a:lstStyle/>
          <a:p>
            <a:r>
              <a:rPr lang="de-DE" dirty="0"/>
              <a:t>10.03.2026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82050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707</Words>
  <Application>Microsoft Office PowerPoint</Application>
  <PresentationFormat>Breitbild</PresentationFormat>
  <Paragraphs>130</Paragraphs>
  <Slides>9</Slides>
  <Notes>1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5" baseType="lpstr">
      <vt:lpstr>Arial</vt:lpstr>
      <vt:lpstr>Calibri</vt:lpstr>
      <vt:lpstr>Segoe UI</vt:lpstr>
      <vt:lpstr>Segoe UI Semibold</vt:lpstr>
      <vt:lpstr>Wingdings</vt:lpstr>
      <vt:lpstr>Office Theme</vt:lpstr>
      <vt:lpstr>EEDIII &amp; EFFIZIENZSTEIGERUNG</vt:lpstr>
      <vt:lpstr>Überblick Zeitplan</vt:lpstr>
      <vt:lpstr>Chancen für Gemeinden</vt:lpstr>
      <vt:lpstr>Artikel 5: Abfrage der Einsparungen ab Sept. 2026   Grundsätzliche Übersicht der Zielvorgaben der drei Gruppen mit einem fiktiven Startwert des Endenergieverbrauchs von 100:</vt:lpstr>
      <vt:lpstr>Artikel 5: Abfrage und Normalisierung der Daten </vt:lpstr>
      <vt:lpstr>Artikel 6: Berichtspflicht &amp; Abfrage (Sept. 2026)</vt:lpstr>
      <vt:lpstr>Artikel 6: Berichtspflicht alternativer Ansatz</vt:lpstr>
      <vt:lpstr>Ansprechpartner für Gemeinden zu EEDIII Artikel 5 &amp; 6</vt:lpstr>
      <vt:lpstr>Umsetzung der Inventare</vt:lpstr>
    </vt:vector>
  </TitlesOfParts>
  <Company>Land Oberösterreich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Tauber, Julia</dc:creator>
  <cp:lastModifiedBy>Loidl, Marlene</cp:lastModifiedBy>
  <cp:revision>37</cp:revision>
  <dcterms:created xsi:type="dcterms:W3CDTF">2021-01-20T08:01:19Z</dcterms:created>
  <dcterms:modified xsi:type="dcterms:W3CDTF">2026-03-04T11:58:04Z</dcterms:modified>
</cp:coreProperties>
</file>