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87" r:id="rId6"/>
    <p:sldId id="276" r:id="rId7"/>
    <p:sldId id="286" r:id="rId8"/>
    <p:sldId id="275" r:id="rId9"/>
    <p:sldId id="278" r:id="rId10"/>
    <p:sldId id="273" r:id="rId11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chshofer Eder" initials="WE" lastIdx="0" clrIdx="0">
    <p:extLst>
      <p:ext uri="{19B8F6BF-5375-455C-9EA6-DF929625EA0E}">
        <p15:presenceInfo xmlns:p15="http://schemas.microsoft.com/office/powerpoint/2012/main" userId="Walchshofer Ed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1512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6E930DDF-8206-4752-9683-0242AB422EBA}" type="datetimeFigureOut">
              <a:rPr lang="de-AT" smtClean="0"/>
              <a:t>08.03.2026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928E3B19-9502-4226-A188-C9342141203B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1005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AT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3/8/2026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ergiegemeinschaften.gv.a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944E2E-5E0F-4E5A-A6F3-2C564B87B1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err="1"/>
              <a:t>ElWG</a:t>
            </a:r>
            <a:r>
              <a:rPr lang="de-DE" dirty="0"/>
              <a:t> – Neuerungen betreffend Energiegemeinschaften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C002D41-A77D-4985-969E-C877126FF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8558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EA65BB-695D-437F-98F5-CCAD4CE4A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25" y="2058444"/>
            <a:ext cx="2570675" cy="122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5E6772B-C4CD-40AF-9E14-5F30C6A02DAA}"/>
              </a:ext>
            </a:extLst>
          </p:cNvPr>
          <p:cNvSpPr/>
          <p:nvPr/>
        </p:nvSpPr>
        <p:spPr>
          <a:xfrm>
            <a:off x="229126" y="1034086"/>
            <a:ext cx="91877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dirty="0"/>
              <a:t>Danke für Eure </a:t>
            </a:r>
          </a:p>
          <a:p>
            <a:pPr algn="ctr"/>
            <a:r>
              <a:rPr lang="de-DE" sz="2800" dirty="0"/>
              <a:t>Aufmerksamkeit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6A784E-D171-40A8-A888-E8BA9133CC3E}"/>
              </a:ext>
            </a:extLst>
          </p:cNvPr>
          <p:cNvSpPr/>
          <p:nvPr/>
        </p:nvSpPr>
        <p:spPr>
          <a:xfrm>
            <a:off x="340965" y="3353058"/>
            <a:ext cx="91877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600" dirty="0"/>
          </a:p>
          <a:p>
            <a:r>
              <a:rPr lang="de-DE" sz="1600" dirty="0"/>
              <a:t>								Ing. Stefan Eder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2EDBEEA-4617-D256-F8B5-E0D488AF6900}"/>
              </a:ext>
            </a:extLst>
          </p:cNvPr>
          <p:cNvSpPr txBox="1"/>
          <p:nvPr/>
        </p:nvSpPr>
        <p:spPr>
          <a:xfrm>
            <a:off x="656085" y="4186006"/>
            <a:ext cx="85574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0" lvl="5" indent="0">
              <a:buNone/>
            </a:pPr>
            <a:r>
              <a:rPr lang="de-DE" sz="2400" dirty="0">
                <a:solidFill>
                  <a:srgbClr val="0070C0"/>
                </a:solidFill>
              </a:rPr>
              <a:t>www.Save-Energy-Mission.at</a:t>
            </a:r>
          </a:p>
        </p:txBody>
      </p:sp>
    </p:spTree>
    <p:extLst>
      <p:ext uri="{BB962C8B-B14F-4D97-AF65-F5344CB8AC3E}">
        <p14:creationId xmlns:p14="http://schemas.microsoft.com/office/powerpoint/2010/main" val="208723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9BD36D-8561-4857-A02D-0279BE227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Vorstellung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BEEA53-65CF-4A8D-A9BC-649763165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99253"/>
            <a:ext cx="8596668" cy="4210715"/>
          </a:xfrm>
        </p:spPr>
        <p:txBody>
          <a:bodyPr/>
          <a:lstStyle/>
          <a:p>
            <a:pPr marL="3657600" lvl="8" indent="0">
              <a:buNone/>
            </a:pPr>
            <a:r>
              <a:rPr lang="de-DE" dirty="0"/>
              <a:t>Unsere Mission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de-DE" dirty="0"/>
              <a:t>	</a:t>
            </a:r>
          </a:p>
          <a:p>
            <a:pPr marL="0" indent="0">
              <a:buNone/>
            </a:pPr>
            <a:r>
              <a:rPr lang="de-DE" dirty="0"/>
              <a:t>	Ing. Christian Walchshofer				Ing. Stefan Eder</a:t>
            </a:r>
            <a:br>
              <a:rPr lang="de-DE" dirty="0"/>
            </a:br>
            <a:r>
              <a:rPr lang="de-DE" dirty="0"/>
              <a:t>	Freistadt							Hirschbach</a:t>
            </a:r>
            <a:br>
              <a:rPr lang="de-DE" dirty="0"/>
            </a:br>
            <a:r>
              <a:rPr lang="de-DE" dirty="0"/>
              <a:t>	Ingenieurbüro Bauphysik				Ingenieurbüro Elektrotechnik</a:t>
            </a:r>
          </a:p>
          <a:p>
            <a:pPr marL="2286000" lvl="5" indent="0">
              <a:buNone/>
            </a:pPr>
            <a:r>
              <a:rPr lang="de-DE" sz="2800" dirty="0">
                <a:solidFill>
                  <a:srgbClr val="0070C0"/>
                </a:solidFill>
              </a:rPr>
              <a:t>www.Save-Energy-Mission.at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4C40A7-6028-481B-84B6-123A2EE6C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98" y="2405866"/>
            <a:ext cx="4296350" cy="2046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7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9E5886-70AA-4D3E-A130-371846562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Programminhalt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7D8A61-2629-448B-9BE9-CB0871E43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90"/>
            <a:ext cx="8596668" cy="2713692"/>
          </a:xfrm>
        </p:spPr>
        <p:txBody>
          <a:bodyPr/>
          <a:lstStyle/>
          <a:p>
            <a:r>
              <a:rPr lang="de-DE" dirty="0"/>
              <a:t>EEG (Erneuerbare Energiegemeinschaften) – kurz erklärt</a:t>
            </a:r>
          </a:p>
          <a:p>
            <a:r>
              <a:rPr lang="de-DE" dirty="0" err="1"/>
              <a:t>ElWG</a:t>
            </a:r>
            <a:r>
              <a:rPr lang="de-DE" dirty="0"/>
              <a:t> 2025 – Neuerungen, Veränderungen für EEG ab 1. Okt. 2026</a:t>
            </a:r>
          </a:p>
          <a:p>
            <a:r>
              <a:rPr lang="de-DE" dirty="0"/>
              <a:t>Auswirkungen für EEG (generell, speziell für Gemeinden)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7ABB6EF-79B7-2C9E-6E11-296D55E9E089}"/>
              </a:ext>
            </a:extLst>
          </p:cNvPr>
          <p:cNvSpPr txBox="1"/>
          <p:nvPr/>
        </p:nvSpPr>
        <p:spPr>
          <a:xfrm>
            <a:off x="876615" y="5342817"/>
            <a:ext cx="7390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/>
              <a:t>Quelle und Copyright verwendeter Grafiken und Illustrationen: </a:t>
            </a:r>
          </a:p>
          <a:p>
            <a:r>
              <a:rPr lang="de-AT" sz="1200" dirty="0"/>
              <a:t>Koordinationsstelle für Energiegemeinschaften im Klima- und Energiefonds</a:t>
            </a:r>
          </a:p>
        </p:txBody>
      </p:sp>
    </p:spTree>
    <p:extLst>
      <p:ext uri="{BB962C8B-B14F-4D97-AF65-F5344CB8AC3E}">
        <p14:creationId xmlns:p14="http://schemas.microsoft.com/office/powerpoint/2010/main" val="2935635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ABA48C-B1D3-4763-B750-A1FEB3254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de-DE" dirty="0"/>
              <a:t>Energiegemeinschaften Erläuterungen 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CF73B52-73B8-96D8-B05D-56CDA201F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254" y="2053533"/>
            <a:ext cx="5931515" cy="3039902"/>
          </a:xfrm>
          <a:prstGeom prst="rect">
            <a:avLst/>
          </a:pr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5F86B5B-B945-45A7-B052-A18FD64BA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039" y="2160589"/>
            <a:ext cx="3529006" cy="3880773"/>
          </a:xfrm>
        </p:spPr>
        <p:txBody>
          <a:bodyPr>
            <a:normAutofit/>
          </a:bodyPr>
          <a:lstStyle/>
          <a:p>
            <a:r>
              <a:rPr lang="de-DE" sz="1500" dirty="0"/>
              <a:t>Netzanbieter </a:t>
            </a:r>
            <a:br>
              <a:rPr lang="de-DE" sz="1500" dirty="0"/>
            </a:br>
            <a:r>
              <a:rPr lang="de-DE" sz="1500" dirty="0"/>
              <a:t>Energie- Stromanbieter </a:t>
            </a:r>
            <a:br>
              <a:rPr lang="de-DE" sz="1500" dirty="0"/>
            </a:br>
            <a:r>
              <a:rPr lang="de-DE" sz="1500" dirty="0"/>
              <a:t>EU-Gesetz</a:t>
            </a:r>
          </a:p>
          <a:p>
            <a:r>
              <a:rPr lang="de-DE" sz="1500" dirty="0"/>
              <a:t>GEA / lokale EEG / regionale EEG / BEG</a:t>
            </a:r>
          </a:p>
          <a:p>
            <a:r>
              <a:rPr lang="de-DE" sz="1500" dirty="0"/>
              <a:t>Unterschiede, Voraussetzungen, Vorteile</a:t>
            </a:r>
          </a:p>
          <a:p>
            <a:r>
              <a:rPr lang="de-DE" sz="1500" dirty="0"/>
              <a:t>www.energiegemeinschaften.gv.at</a:t>
            </a:r>
          </a:p>
          <a:p>
            <a:endParaRPr lang="de-DE" sz="1500" dirty="0"/>
          </a:p>
        </p:txBody>
      </p:sp>
    </p:spTree>
    <p:extLst>
      <p:ext uri="{BB962C8B-B14F-4D97-AF65-F5344CB8AC3E}">
        <p14:creationId xmlns:p14="http://schemas.microsoft.com/office/powerpoint/2010/main" val="2697428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7C3C1-CB93-BFC0-9E26-E373B9B97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707188C1-9DE1-A833-7265-380730F97C7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1999" cy="68670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260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B26847-AC98-E7B5-67D6-38EA86765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EEG Erläuterungen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100576-9B63-930C-34F9-359D381E5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Verbraucherzählpunkt, Einspeisezählpunkt</a:t>
            </a:r>
          </a:p>
          <a:p>
            <a:r>
              <a:rPr lang="de-AT" dirty="0"/>
              <a:t>Beitritt zur EEG ist eine Ergänzung zum bestehenden Energieanbieter</a:t>
            </a:r>
          </a:p>
          <a:p>
            <a:r>
              <a:rPr lang="de-AT" dirty="0"/>
              <a:t>Konditionen für Energielieferung, Energiebezug werden in der EEG vereinbart</a:t>
            </a:r>
          </a:p>
          <a:p>
            <a:r>
              <a:rPr lang="de-AT" dirty="0"/>
              <a:t>Daten Energiemengen (kWh) werden vom Netzbetreiber über EDA-Portal der EEG zur Verfügung gestellt</a:t>
            </a:r>
          </a:p>
          <a:p>
            <a:r>
              <a:rPr lang="de-AT" dirty="0"/>
              <a:t>Abrechnung (Gutschrift, Rechnung, Mitgliedsbeitrag) erfolgt durch die EEG</a:t>
            </a:r>
          </a:p>
          <a:p>
            <a:r>
              <a:rPr lang="de-AT" dirty="0"/>
              <a:t>Keine Gewinnorientierung</a:t>
            </a:r>
          </a:p>
          <a:p>
            <a:r>
              <a:rPr lang="de-AT" dirty="0"/>
              <a:t>Begrenzungen einzelner Zählpunkte möglich (überdurchschnittlich große Produzenten, Verbraucher)</a:t>
            </a:r>
          </a:p>
          <a:p>
            <a:r>
              <a:rPr lang="de-AT" dirty="0"/>
              <a:t>Teilnahme an mehreren (bis zu 5) EEG möglich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94405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AE78D-8754-7EDD-97B8-39AA61D10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DBA6B5D9-7E6F-BBC1-6529-4317C62160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488" r="3277" b="1"/>
          <a:stretch>
            <a:fillRect/>
          </a:stretch>
        </p:blipFill>
        <p:spPr>
          <a:xfrm>
            <a:off x="454335" y="553065"/>
            <a:ext cx="11397443" cy="589197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824165C3-B9AD-96C2-0AB2-55CAD6391745}"/>
              </a:ext>
            </a:extLst>
          </p:cNvPr>
          <p:cNvSpPr txBox="1"/>
          <p:nvPr/>
        </p:nvSpPr>
        <p:spPr>
          <a:xfrm>
            <a:off x="678096" y="126510"/>
            <a:ext cx="10498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400" dirty="0"/>
              <a:t>https://www.linznetz.at/portal/de/home/online_services/versorgungsbereichsabfrage/grafischer_versorgungsbereich.html</a:t>
            </a:r>
          </a:p>
        </p:txBody>
      </p:sp>
    </p:spTree>
    <p:extLst>
      <p:ext uri="{BB962C8B-B14F-4D97-AF65-F5344CB8AC3E}">
        <p14:creationId xmlns:p14="http://schemas.microsoft.com/office/powerpoint/2010/main" val="1235685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7D02C-FACF-CCEC-EAEA-FEDE61CD2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60A1C4-DEC7-0BF8-0793-A36045F67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 err="1"/>
              <a:t>ElWG</a:t>
            </a:r>
            <a:r>
              <a:rPr lang="de-DE" dirty="0"/>
              <a:t> Neuerungen, Änderungen für EG 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705B7B73-7D93-E6EE-E67F-B058BE23A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>
            <a:normAutofit fontScale="92500" lnSpcReduction="20000"/>
          </a:bodyPr>
          <a:lstStyle/>
          <a:p>
            <a:r>
              <a:rPr lang="de-DE" dirty="0" err="1"/>
              <a:t>ElWG</a:t>
            </a:r>
            <a:r>
              <a:rPr lang="de-DE" dirty="0"/>
              <a:t> Herbst 2025, Bestimmungen für gem. Energienutzung gültig 01.10.2026 </a:t>
            </a:r>
          </a:p>
          <a:p>
            <a:r>
              <a:rPr lang="de-DE" dirty="0"/>
              <a:t>Aktiver Kunde – gemeinsame Energienutzung: </a:t>
            </a:r>
            <a:br>
              <a:rPr lang="de-DE" dirty="0"/>
            </a:br>
            <a:r>
              <a:rPr lang="de-DE" dirty="0"/>
              <a:t>Privatperson, KMU, Gemeinde, Unternehmen mit max. 6MW Erzeugung,</a:t>
            </a:r>
            <a:br>
              <a:rPr lang="de-DE" dirty="0"/>
            </a:br>
            <a:r>
              <a:rPr lang="de-DE" dirty="0"/>
              <a:t>jeweils mit als auch ohne Erzeugungsanlage</a:t>
            </a:r>
            <a:endParaRPr lang="de-DE" dirty="0">
              <a:sym typeface="Wingdings" panose="05000000000000000000" pitchFamily="2" charset="2"/>
            </a:endParaRPr>
          </a:p>
          <a:p>
            <a:r>
              <a:rPr lang="de-DE" dirty="0"/>
              <a:t>Reduzierte Netzentgelte auf Basis des Nahbereichs (künftige Verordnung der Regulierungsbehörde)</a:t>
            </a:r>
          </a:p>
          <a:p>
            <a:r>
              <a:rPr lang="de-DE" dirty="0"/>
              <a:t>Entfall der Elektrizitätsabgabe und des erneuerbaren Förderbeitrag weiterhin nur für EEG</a:t>
            </a:r>
          </a:p>
          <a:p>
            <a:r>
              <a:rPr lang="de-DE" dirty="0"/>
              <a:t>Bestellung eines Organisators möglich </a:t>
            </a:r>
          </a:p>
          <a:p>
            <a:r>
              <a:rPr lang="de-DE" dirty="0"/>
              <a:t>Vermietung, Verpachtung von Anlagen an aktive Kunden</a:t>
            </a:r>
          </a:p>
          <a:p>
            <a:r>
              <a:rPr lang="de-DE" dirty="0"/>
              <a:t>Verpflichtungen eines Versorgers bei Überschreiten von Schwellwerten(30kW, 100kW) Lieferantenverträge: Lieferbedingungen, Informationsblatt, Rechnungsinformationen, auf Verlangen monatliche Rechnung)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4422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E3823-73FA-E936-56C8-D278D5640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40BB94-AE08-FF0E-238E-7E23F19A7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283" y="609600"/>
            <a:ext cx="9192127" cy="1320800"/>
          </a:xfrm>
        </p:spPr>
        <p:txBody>
          <a:bodyPr>
            <a:normAutofit/>
          </a:bodyPr>
          <a:lstStyle/>
          <a:p>
            <a:r>
              <a:rPr lang="de-DE" dirty="0" err="1"/>
              <a:t>ElWG</a:t>
            </a:r>
            <a:r>
              <a:rPr lang="de-DE" dirty="0"/>
              <a:t> Neuerungen, Auswirkungen für EEG, Gemeinden 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99CA51F6-5E5E-6928-FC02-D0DFBEAA7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439314"/>
          </a:xfrm>
        </p:spPr>
        <p:txBody>
          <a:bodyPr>
            <a:normAutofit/>
          </a:bodyPr>
          <a:lstStyle/>
          <a:p>
            <a:r>
              <a:rPr lang="de-DE" dirty="0"/>
              <a:t>Aktuell GEA, EEG, BEG, mit neuem </a:t>
            </a:r>
            <a:r>
              <a:rPr lang="de-DE" dirty="0" err="1"/>
              <a:t>ElWG</a:t>
            </a:r>
            <a:r>
              <a:rPr lang="de-DE" dirty="0"/>
              <a:t> zusätzlich:</a:t>
            </a:r>
          </a:p>
          <a:p>
            <a:r>
              <a:rPr lang="de-DE" dirty="0"/>
              <a:t>P2P (Peer </a:t>
            </a:r>
            <a:r>
              <a:rPr lang="de-DE" dirty="0" err="1"/>
              <a:t>to</a:t>
            </a:r>
            <a:r>
              <a:rPr lang="de-DE" dirty="0"/>
              <a:t> Peer) Verträge, keine juristische Rechtsform erforderlich</a:t>
            </a:r>
          </a:p>
          <a:p>
            <a:r>
              <a:rPr lang="de-DE" dirty="0"/>
              <a:t>EV (Eigenversorgungsanlage), keine juristische Rechtsform, keine zweite natürliche oder juristische Person erforderlich</a:t>
            </a:r>
          </a:p>
          <a:p>
            <a:r>
              <a:rPr lang="de-DE" dirty="0"/>
              <a:t>Gebietskörperschaften mit Energieerzeugung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10% an schutzbedürftige Kunden, bzw. karitativen oder sozialen Einrichtungen bei Bedarf zur Verfügung stellen</a:t>
            </a:r>
          </a:p>
          <a:p>
            <a:r>
              <a:rPr lang="de-DE" dirty="0"/>
              <a:t>Details, bzw. aktuell noch offene Punkte, Verträge,… auf:</a:t>
            </a:r>
            <a:br>
              <a:rPr lang="de-DE" dirty="0"/>
            </a:br>
            <a:r>
              <a:rPr lang="de-DE" sz="2400" dirty="0">
                <a:hlinkClick r:id="rId2"/>
              </a:rPr>
              <a:t>www.energiegemeinschaften.gv.at</a:t>
            </a:r>
            <a:br>
              <a:rPr lang="de-DE" dirty="0"/>
            </a:b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989388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te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439</Words>
  <Application>Microsoft Office PowerPoint</Application>
  <PresentationFormat>Breitbild</PresentationFormat>
  <Paragraphs>64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6" baseType="lpstr">
      <vt:lpstr>Aptos</vt:lpstr>
      <vt:lpstr>Arial</vt:lpstr>
      <vt:lpstr>Trebuchet MS</vt:lpstr>
      <vt:lpstr>Wingdings</vt:lpstr>
      <vt:lpstr>Wingdings 3</vt:lpstr>
      <vt:lpstr>Facette</vt:lpstr>
      <vt:lpstr>ElWG – Neuerungen betreffend Energiegemeinschaften</vt:lpstr>
      <vt:lpstr>Vorstellung</vt:lpstr>
      <vt:lpstr>Programminhalt </vt:lpstr>
      <vt:lpstr>Energiegemeinschaften Erläuterungen </vt:lpstr>
      <vt:lpstr>PowerPoint-Präsentation</vt:lpstr>
      <vt:lpstr>EEG Erläuterungen</vt:lpstr>
      <vt:lpstr>PowerPoint-Präsentation</vt:lpstr>
      <vt:lpstr>ElWG Neuerungen, Änderungen für EG </vt:lpstr>
      <vt:lpstr>ElWG Neuerungen, Auswirkungen für EEG, Gemeinden 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EED III in der Praxis</dc:title>
  <dc:creator>Walchshofer Eder</dc:creator>
  <cp:lastModifiedBy>Walchshofer Eder</cp:lastModifiedBy>
  <cp:revision>110</cp:revision>
  <cp:lastPrinted>2025-11-12T13:31:11Z</cp:lastPrinted>
  <dcterms:created xsi:type="dcterms:W3CDTF">2025-04-01T12:53:49Z</dcterms:created>
  <dcterms:modified xsi:type="dcterms:W3CDTF">2026-03-08T14:17:22Z</dcterms:modified>
</cp:coreProperties>
</file>