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256" r:id="rId2"/>
    <p:sldId id="360" r:id="rId3"/>
    <p:sldId id="365" r:id="rId4"/>
    <p:sldId id="366" r:id="rId5"/>
    <p:sldId id="368" r:id="rId6"/>
    <p:sldId id="372" r:id="rId7"/>
    <p:sldId id="373" r:id="rId8"/>
    <p:sldId id="383" r:id="rId9"/>
    <p:sldId id="346" r:id="rId10"/>
    <p:sldId id="347" r:id="rId11"/>
    <p:sldId id="382" r:id="rId12"/>
    <p:sldId id="384" r:id="rId13"/>
    <p:sldId id="308" r:id="rId14"/>
    <p:sldId id="379" r:id="rId15"/>
    <p:sldId id="332" r:id="rId16"/>
    <p:sldId id="328" r:id="rId17"/>
    <p:sldId id="333" r:id="rId18"/>
    <p:sldId id="334" r:id="rId19"/>
    <p:sldId id="367" r:id="rId20"/>
    <p:sldId id="370" r:id="rId21"/>
    <p:sldId id="375" r:id="rId22"/>
    <p:sldId id="371" r:id="rId23"/>
    <p:sldId id="369" r:id="rId24"/>
    <p:sldId id="376" r:id="rId25"/>
    <p:sldId id="357" r:id="rId26"/>
    <p:sldId id="358" r:id="rId27"/>
    <p:sldId id="374" r:id="rId28"/>
    <p:sldId id="359" r:id="rId29"/>
    <p:sldId id="385" r:id="rId30"/>
    <p:sldId id="380" r:id="rId31"/>
    <p:sldId id="377" r:id="rId32"/>
    <p:sldId id="378" r:id="rId33"/>
    <p:sldId id="381" r:id="rId34"/>
    <p:sldId id="331" r:id="rId35"/>
    <p:sldId id="343" r:id="rId36"/>
  </p:sldIdLst>
  <p:sldSz cx="9144000" cy="6858000" type="screen4x3"/>
  <p:notesSz cx="6864350" cy="99964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3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49" userDrawn="1">
          <p15:clr>
            <a:srgbClr val="A4A3A4"/>
          </p15:clr>
        </p15:guide>
        <p15:guide id="2" pos="216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163" autoAdjust="0"/>
    <p:restoredTop sz="94558" autoAdjust="0"/>
  </p:normalViewPr>
  <p:slideViewPr>
    <p:cSldViewPr>
      <p:cViewPr varScale="1">
        <p:scale>
          <a:sx n="101" d="100"/>
          <a:sy n="101" d="100"/>
        </p:scale>
        <p:origin x="192" y="520"/>
      </p:cViewPr>
      <p:guideLst>
        <p:guide orient="horz" pos="2160"/>
        <p:guide pos="43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howGuides="1">
      <p:cViewPr varScale="1">
        <p:scale>
          <a:sx n="75" d="100"/>
          <a:sy n="75" d="100"/>
        </p:scale>
        <p:origin x="-3336" y="-108"/>
      </p:cViewPr>
      <p:guideLst>
        <p:guide orient="horz" pos="3149"/>
        <p:guide pos="216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74552" cy="499824"/>
          </a:xfrm>
          <a:prstGeom prst="rect">
            <a:avLst/>
          </a:prstGeom>
        </p:spPr>
        <p:txBody>
          <a:bodyPr vert="horz" lIns="96325" tIns="48163" rIns="96325" bIns="48163" rtlCol="0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8210" y="3"/>
            <a:ext cx="2974552" cy="499824"/>
          </a:xfrm>
          <a:prstGeom prst="rect">
            <a:avLst/>
          </a:prstGeom>
        </p:spPr>
        <p:txBody>
          <a:bodyPr vert="horz" lIns="96325" tIns="48163" rIns="96325" bIns="48163" rtlCol="0"/>
          <a:lstStyle>
            <a:lvl1pPr algn="r">
              <a:defRPr sz="1300"/>
            </a:lvl1pPr>
          </a:lstStyle>
          <a:p>
            <a:fld id="{53D5ED18-AB4B-4F7A-8A82-B1721CCFC3B0}" type="datetimeFigureOut">
              <a:rPr lang="de-DE" smtClean="0"/>
              <a:t>10.03.26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494929"/>
            <a:ext cx="2974552" cy="499824"/>
          </a:xfrm>
          <a:prstGeom prst="rect">
            <a:avLst/>
          </a:prstGeom>
        </p:spPr>
        <p:txBody>
          <a:bodyPr vert="horz" lIns="96325" tIns="48163" rIns="96325" bIns="48163" rtlCol="0" anchor="b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8210" y="9494929"/>
            <a:ext cx="2974552" cy="499824"/>
          </a:xfrm>
          <a:prstGeom prst="rect">
            <a:avLst/>
          </a:prstGeom>
        </p:spPr>
        <p:txBody>
          <a:bodyPr vert="horz" lIns="96325" tIns="48163" rIns="96325" bIns="48163" rtlCol="0" anchor="b"/>
          <a:lstStyle>
            <a:lvl1pPr algn="r">
              <a:defRPr sz="1300"/>
            </a:lvl1pPr>
          </a:lstStyle>
          <a:p>
            <a:fld id="{1F714058-FC71-4AB7-BEB2-BAADBFC5106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513033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74552" cy="499824"/>
          </a:xfrm>
          <a:prstGeom prst="rect">
            <a:avLst/>
          </a:prstGeom>
        </p:spPr>
        <p:txBody>
          <a:bodyPr vert="horz" lIns="96325" tIns="48163" rIns="96325" bIns="48163" rtlCol="0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8210" y="3"/>
            <a:ext cx="2974552" cy="499824"/>
          </a:xfrm>
          <a:prstGeom prst="rect">
            <a:avLst/>
          </a:prstGeom>
        </p:spPr>
        <p:txBody>
          <a:bodyPr vert="horz" lIns="96325" tIns="48163" rIns="96325" bIns="48163" rtlCol="0"/>
          <a:lstStyle>
            <a:lvl1pPr algn="r">
              <a:defRPr sz="1300"/>
            </a:lvl1pPr>
          </a:lstStyle>
          <a:p>
            <a:fld id="{D7A3E733-6496-4FAA-9413-00267EE679CA}" type="datetimeFigureOut">
              <a:rPr lang="de-DE" smtClean="0"/>
              <a:t>10.03.26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7450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325" tIns="48163" rIns="96325" bIns="48163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6435" y="4748335"/>
            <a:ext cx="5491480" cy="4498419"/>
          </a:xfrm>
          <a:prstGeom prst="rect">
            <a:avLst/>
          </a:prstGeom>
        </p:spPr>
        <p:txBody>
          <a:bodyPr vert="horz" lIns="96325" tIns="48163" rIns="96325" bIns="48163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94929"/>
            <a:ext cx="2974552" cy="499824"/>
          </a:xfrm>
          <a:prstGeom prst="rect">
            <a:avLst/>
          </a:prstGeom>
        </p:spPr>
        <p:txBody>
          <a:bodyPr vert="horz" lIns="96325" tIns="48163" rIns="96325" bIns="48163" rtlCol="0" anchor="b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8210" y="9494929"/>
            <a:ext cx="2974552" cy="499824"/>
          </a:xfrm>
          <a:prstGeom prst="rect">
            <a:avLst/>
          </a:prstGeom>
        </p:spPr>
        <p:txBody>
          <a:bodyPr vert="horz" lIns="96325" tIns="48163" rIns="96325" bIns="48163" rtlCol="0" anchor="b"/>
          <a:lstStyle>
            <a:lvl1pPr algn="r">
              <a:defRPr sz="1300"/>
            </a:lvl1pPr>
          </a:lstStyle>
          <a:p>
            <a:fld id="{F9BFC55A-4DDF-4936-A9FB-09603170D34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17027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BFC55A-4DDF-4936-A9FB-09603170D346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669818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A2B45F-80B1-D72D-55F1-E0B1B836AD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D91FF63-AE98-7354-8B6B-B7AAF5C822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B716253A-F287-7967-456E-B8ABBB08BF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Es ist oft so, dass viele Mitarbeiter auf den Gemeinden ihre eigenen Tabellen, Lösungen, Datenbanken pflegen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1BA6459-B795-2536-8E67-9EB23209BFF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BFC55A-4DDF-4936-A9FB-09603170D346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511974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08F0B7-BB80-34E9-F21E-9520ECF63B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EB4E5A34-70BC-CA2F-A6D6-7E2B5DBB1E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603DA0D9-C03F-F16D-6C8F-41B0309B3E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Hier etwas genauer, Karte auf der</a:t>
            </a:r>
            <a:r>
              <a:rPr lang="de-DE" baseline="0" dirty="0"/>
              <a:t> nächsten Seite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C8E0A57-CF6D-81C7-363C-DEEFAA7D868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BFC55A-4DDF-4936-A9FB-09603170D346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827030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BE6B8C-95E8-DE59-A81A-A1C9EED271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BB48930A-959A-46A0-3266-E313A9C438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F68095D8-CCF7-3299-3430-A54EA5DE54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Hier etwas genauer, Karte auf der</a:t>
            </a:r>
            <a:r>
              <a:rPr lang="de-DE" baseline="0" dirty="0"/>
              <a:t> nächsten Seite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5653428-BB3D-7A88-D613-2B530B60D5C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BFC55A-4DDF-4936-A9FB-09603170D346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971715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BFC55A-4DDF-4936-A9FB-09603170D346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229975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9E3384-130C-7772-D0A0-5984DAC94E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2F97F58E-F4C7-61EB-F843-67463DCBEE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9E10B211-6EA1-8683-BC1E-2040F01A48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Hier etwas genauer, Karte auf der</a:t>
            </a:r>
            <a:r>
              <a:rPr lang="de-DE" baseline="0" dirty="0"/>
              <a:t> nächsten Seite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4F67CAE-3F34-BF61-A277-A472AED738A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BFC55A-4DDF-4936-A9FB-09603170D346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882782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BFC55A-4DDF-4936-A9FB-09603170D346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782617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BFC55A-4DDF-4936-A9FB-09603170D346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104906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BFC55A-4DDF-4936-A9FB-09603170D346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827990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BFC55A-4DDF-4936-A9FB-09603170D346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031984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D72DC2-3FA3-7D72-1D5F-7A62E1E409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5BD9BC10-F095-F833-5527-3C35029FAB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C72C69A0-54AB-0A14-187E-798F8CF8DD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Hier etwas genauer, Karte auf der</a:t>
            </a:r>
            <a:r>
              <a:rPr lang="de-DE" baseline="0" dirty="0"/>
              <a:t> nächsten Seite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2274C1D-E571-3B06-37DD-1A67E4F28B3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BFC55A-4DDF-4936-A9FB-09603170D346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076097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D8C149-AB15-E938-97B4-A3119DF3C1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C5F47A47-70BF-27B9-99F0-B3DE3FA697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07C81EAB-0411-0B43-71B0-F0D7AAD99F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5FFC5E1-0CFB-3AE4-0AC0-51A71729DCC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BFC55A-4DDF-4936-A9FB-09603170D346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5447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DDF14E-D75E-C205-C824-57B7336E5C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1F100E73-FF6C-E787-008A-37C596A1A4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A697C4C0-FCDF-4FAA-C648-272DB8227F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Hier etwas genauer, Karte auf der</a:t>
            </a:r>
            <a:r>
              <a:rPr lang="de-DE" baseline="0" dirty="0"/>
              <a:t> nächsten Seite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029D8A6-B2C1-C5B7-D871-0A0B5AC71C7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BFC55A-4DDF-4936-A9FB-09603170D346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825542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19B976-6695-24BC-C353-318F0D4677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CCB05FC7-BDE9-7FB5-57E6-C3419C2CC42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B4F33B97-099F-88BA-8D63-E73CCB4FC4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Hier etwas genauer, Karte auf der</a:t>
            </a:r>
            <a:r>
              <a:rPr lang="de-DE" baseline="0" dirty="0"/>
              <a:t> nächsten Seite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1A650D9-AE5D-C7B5-798D-270B77A0EF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BFC55A-4DDF-4936-A9FB-09603170D346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825067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0FFF82-2CCF-AAB6-E61A-18857FD558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330C621C-1152-98C8-5363-A69C39BE71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CD0DC3BD-5B8B-C906-FC40-DE4670BA9C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Hier etwas genauer, Karte auf der</a:t>
            </a:r>
            <a:r>
              <a:rPr lang="de-DE" baseline="0" dirty="0"/>
              <a:t> nächsten Seite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A460D3A-CB83-2FC6-B295-5ED2BD3B858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BFC55A-4DDF-4936-A9FB-09603170D346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1278006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15EA05-128A-C44D-4898-295FCBECD8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92388DB8-7922-479D-7EBC-9BEBF4927AF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8B27A04D-33FB-F5F1-FDCF-F736AB5A84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Hier etwas genauer, Karte auf der</a:t>
            </a:r>
            <a:r>
              <a:rPr lang="de-DE" baseline="0" dirty="0"/>
              <a:t> nächsten Seite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32115B8-32E9-74C5-A134-4E695A7C51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BFC55A-4DDF-4936-A9FB-09603170D346}" type="slidenum">
              <a:rPr lang="de-DE" smtClean="0"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752844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13CBE2-9E0E-5D91-DA1F-128B8E9570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6F48F091-1BD6-0214-6A18-A0307300C6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08D73461-80FF-493C-2528-D7EDA6DCC0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Hier etwas genauer, Karte auf der</a:t>
            </a:r>
            <a:r>
              <a:rPr lang="de-DE" baseline="0" dirty="0"/>
              <a:t> nächsten Seite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6C3712E-AEAD-E3E8-140E-A90D05F5EFA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BFC55A-4DDF-4936-A9FB-09603170D346}" type="slidenum">
              <a:rPr lang="de-DE" smtClean="0"/>
              <a:t>24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082923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F65EB6-F429-8135-FA26-128EF098D6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AE6028EF-B730-CA6D-BC0A-976A2CA971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78016739-07D8-56DD-6064-A6B18CACFD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0C65D0C-1D7F-5ED8-9C4A-43007FDDBD6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BFC55A-4DDF-4936-A9FB-09603170D346}" type="slidenum">
              <a:rPr lang="de-DE" smtClean="0"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8018670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15AC8E-DF6B-4826-935E-961600E0F7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DA28AADC-6BF1-3DFF-A4DE-1B97A5D37A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1CE6E45C-A04C-B376-8446-973CF77AA6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69485F3-2BFB-61D1-F702-73FEEC953EC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BFC55A-4DDF-4936-A9FB-09603170D346}" type="slidenum">
              <a:rPr lang="de-DE" smtClean="0"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05820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ABBE01-911D-0C64-4EF4-B0C11EA50F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D4D8BC2D-3EAB-3B6B-1043-FB7CB4B97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7589ED7A-B777-D61C-CD71-F354E41F61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Hier etwas genauer, Karte auf der</a:t>
            </a:r>
            <a:r>
              <a:rPr lang="de-DE" baseline="0" dirty="0"/>
              <a:t> nächsten Seite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2146114-16CC-22DE-0818-9244FBFFCEC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BFC55A-4DDF-4936-A9FB-09603170D346}" type="slidenum">
              <a:rPr lang="de-DE" smtClean="0"/>
              <a:t>27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2576823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3E5CC0-8484-5544-F383-895781E13C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16ADB0E2-6E89-6F64-3D06-F494A69E8D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70029E27-6589-BE56-FB88-B75B81C090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2DE359B-9604-5F43-89C6-C3486570E2E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BFC55A-4DDF-4936-A9FB-09603170D346}" type="slidenum">
              <a:rPr lang="de-DE" smtClean="0"/>
              <a:t>28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788072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B1AA8A-8967-0459-A115-A3F2D061E9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14DFE777-C0A1-D29E-A5D7-1E0DE83412E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A793E4A9-44CD-9BC1-3308-E926305E4F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Hier etwas genauer, Karte auf der</a:t>
            </a:r>
            <a:r>
              <a:rPr lang="de-DE" baseline="0" dirty="0"/>
              <a:t> nächsten Seite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204D962-71D3-2A00-6DC7-D6F7F784946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BFC55A-4DDF-4936-A9FB-09603170D346}" type="slidenum">
              <a:rPr lang="de-DE" smtClean="0"/>
              <a:t>29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27095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Hier etwas genauer, Karte auf der</a:t>
            </a:r>
            <a:r>
              <a:rPr lang="de-DE" baseline="0" dirty="0"/>
              <a:t> nächsten Seite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BFC55A-4DDF-4936-A9FB-09603170D346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709641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B3A3A6-CA58-0F25-2AB9-A839F4B281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617619C2-16F2-4856-C38D-DC1C95C89F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68715043-FDE0-5532-28E0-D52D84523E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Hier etwas genauer, Karte auf der</a:t>
            </a:r>
            <a:r>
              <a:rPr lang="de-DE" baseline="0" dirty="0"/>
              <a:t> nächsten Seite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1DF1271-C5D9-5D28-CFD2-E0D1BA10EA9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BFC55A-4DDF-4936-A9FB-09603170D346}" type="slidenum">
              <a:rPr lang="de-DE" smtClean="0"/>
              <a:t>30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846843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FE85CA-DE1F-3704-1440-8C268FC99D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1950352-419E-96A3-0EEC-BB0007A1EDA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691E09D4-1012-B1DE-D51E-97185CA329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Hier etwas genauer, Karte auf der</a:t>
            </a:r>
            <a:r>
              <a:rPr lang="de-DE" baseline="0" dirty="0"/>
              <a:t> nächsten Seite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2A2E144-1D04-618A-53BA-B0E2B12CF96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BFC55A-4DDF-4936-A9FB-09603170D346}" type="slidenum">
              <a:rPr lang="de-DE" smtClean="0"/>
              <a:t>31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44890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F992A4-B419-BC9C-0F08-F42DC8EAC8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DC378285-7369-1788-37B8-4770C17442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84011D2E-9983-1444-F0B9-A18B3505E3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Hier etwas genauer, Karte auf der</a:t>
            </a:r>
            <a:r>
              <a:rPr lang="de-DE" baseline="0" dirty="0"/>
              <a:t> nächsten Seite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D1844D8-E7B2-5B7E-4EE0-B72237100CF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BFC55A-4DDF-4936-A9FB-09603170D346}" type="slidenum">
              <a:rPr lang="de-DE" smtClean="0"/>
              <a:t>32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625177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77B9B6-F41F-DCD4-0970-62F9125F58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C1F861A5-DEA9-C6F1-0C37-3D4A373DBE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756A5A75-7743-359B-EE3C-49D84676D0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Hier etwas genauer, Karte auf der</a:t>
            </a:r>
            <a:r>
              <a:rPr lang="de-DE" baseline="0" dirty="0"/>
              <a:t> nächsten Seite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713DED2-6B9E-B803-BE59-88AC0D9CE9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BFC55A-4DDF-4936-A9FB-09603170D346}" type="slidenum">
              <a:rPr lang="de-DE" smtClean="0"/>
              <a:t>33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2182306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BFC55A-4DDF-4936-A9FB-09603170D346}" type="slidenum">
              <a:rPr lang="de-DE" smtClean="0"/>
              <a:t>34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240472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Hinweis auf Abrechnungssoftware EEG Faktura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BFC55A-4DDF-4936-A9FB-09603170D346}" type="slidenum">
              <a:rPr lang="de-DE" smtClean="0"/>
              <a:t>35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935271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3D52A3-E4BA-B09E-A879-A0A73E8E53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3C45187F-C410-1747-9847-07436C53BA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79E556F0-9657-F2BA-4E4B-785FFEE08B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Hier etwas genauer, Karte auf der</a:t>
            </a:r>
            <a:r>
              <a:rPr lang="de-DE" baseline="0" dirty="0"/>
              <a:t> nächsten Seite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6E3BE3C-F7AA-376C-EEE0-F18313D7BC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BFC55A-4DDF-4936-A9FB-09603170D346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70823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1F1BA5-DEE4-2511-FAE6-99D8531554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9E4BC481-BADC-6EED-2846-B9E0522B62B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9D26518D-DAB1-8D0B-16D7-B92D864656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Hier etwas genauer, Karte auf der</a:t>
            </a:r>
            <a:r>
              <a:rPr lang="de-DE" baseline="0" dirty="0"/>
              <a:t> nächsten Seite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8FA4780-591E-A8FE-601D-FA432010D77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BFC55A-4DDF-4936-A9FB-09603170D346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69717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44B6D6-4A84-D70F-BE57-CD6B761B1F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970E242E-B53B-FBCB-E5C6-96235E7A34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60E50880-B665-2C0F-DDDA-CA832EE5FD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Hier etwas genauer, Karte auf der</a:t>
            </a:r>
            <a:r>
              <a:rPr lang="de-DE" baseline="0" dirty="0"/>
              <a:t> nächsten Seite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F18CDAE-37C3-CE55-8FBD-1CD44140649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BFC55A-4DDF-4936-A9FB-09603170D346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91398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4279CF-5EE7-49FE-15D5-5BA5AD9938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4DF270C4-D71D-3CAB-5BD0-E655D60C5B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4BF485B5-0D82-8C43-EC51-7EC1CB4E56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Hier etwas genauer, Karte auf der</a:t>
            </a:r>
            <a:r>
              <a:rPr lang="de-DE" baseline="0" dirty="0"/>
              <a:t> nächsten Seite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0D8BEE4-A436-14C1-39BB-5BE75E0C5AF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BFC55A-4DDF-4936-A9FB-09603170D346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159956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0E1AC3-1289-7C4A-E866-4ADDCDB1D5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66EE7FE7-2D19-2660-F6D5-9AF628D3C2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81D879BF-8CC7-6E34-9FCE-507E1E2038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Hier etwas genauer, Karte auf der</a:t>
            </a:r>
            <a:r>
              <a:rPr lang="de-DE" baseline="0" dirty="0"/>
              <a:t> nächsten Seite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A37113A-B04B-0ECD-7E8B-B7FC8F5984C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BFC55A-4DDF-4936-A9FB-09603170D346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496549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10421C-16A0-AF85-A10A-B6ECB3D7FE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8BCF7D2-B2ED-0FB8-18FB-103DD6D5A7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1360D208-2910-3E19-FFAC-F4DFEC4C59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Es ist oft so, dass viele Mitarbeiter auf den Gemeinden ihre eigenen Tabellen, Lösungen, Datenbanken pflegen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9A41FAD-AEA9-2246-8F7A-5B3DF20EE6B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BFC55A-4DDF-4936-A9FB-09603170D346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514600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7BBDE-8A13-4109-BC12-D03267EE97D8}" type="datetime1">
              <a:rPr lang="de-DE" smtClean="0"/>
              <a:t>10.03.26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TechnoZ Gmunden Krottenseestraße 45, 4810 Gmunden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FCFF-FAA6-4DE3-A37E-B23ED37DE90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79539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E6643-2BC5-43D9-ADF2-3B9B2107975F}" type="datetime1">
              <a:rPr lang="de-DE" smtClean="0"/>
              <a:t>10.03.26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TechnoZ Gmunden Krottenseestraße 45, 4810 Gmunden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FCFF-FAA6-4DE3-A37E-B23ED37DE90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379523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06745-F885-4974-BA92-722C45F7608C}" type="datetime1">
              <a:rPr lang="de-DE" smtClean="0"/>
              <a:t>10.03.26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TechnoZ Gmunden Krottenseestraße 45, 4810 Gmunden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FCFF-FAA6-4DE3-A37E-B23ED37DE90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849332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E594E-D8B5-4AAD-80F8-8DA8C3E7E276}" type="datetime1">
              <a:rPr lang="de-DE" smtClean="0"/>
              <a:t>10.03.26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TechnoZ Gmunden Krottenseestraße 45, 4810 Gmunden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FCFF-FAA6-4DE3-A37E-B23ED37DE90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8257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4E411-1CFB-46D3-8E78-A1A7291A4848}" type="datetime1">
              <a:rPr lang="de-DE" smtClean="0"/>
              <a:t>10.03.26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TechnoZ Gmunden Krottenseestraße 45, 4810 Gmunden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FCFF-FAA6-4DE3-A37E-B23ED37DE90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969857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08F70-D1ED-40B5-9B7A-D93D5757DB72}" type="datetime1">
              <a:rPr lang="de-DE" smtClean="0"/>
              <a:t>10.03.26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TechnoZ Gmunden Krottenseestraße 45, 4810 Gmunden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FCFF-FAA6-4DE3-A37E-B23ED37DE90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326253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DF0AB-7BCA-4016-9D3A-DF48220E67E0}" type="datetime1">
              <a:rPr lang="de-DE" smtClean="0"/>
              <a:t>10.03.26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TechnoZ Gmunden Krottenseestraße 45, 4810 Gmunden</a:t>
            </a: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FCFF-FAA6-4DE3-A37E-B23ED37DE90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44591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4505-8119-43D6-8C37-BC11CB5592CC}" type="datetime1">
              <a:rPr lang="de-DE" smtClean="0"/>
              <a:t>10.03.26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TechnoZ Gmunden Krottenseestraße 45, 4810 Gmunden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FCFF-FAA6-4DE3-A37E-B23ED37DE90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28448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A06B9-884A-44A9-8D28-5A8EA9D64165}" type="datetime1">
              <a:rPr lang="de-DE" smtClean="0"/>
              <a:t>10.03.26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TechnoZ Gmunden Krottenseestraße 45, 4810 Gmunden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FCFF-FAA6-4DE3-A37E-B23ED37DE90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039219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FD905-779E-4079-BF05-ACEBB55AE156}" type="datetime1">
              <a:rPr lang="de-DE" smtClean="0"/>
              <a:t>10.03.26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TechnoZ Gmunden Krottenseestraße 45, 4810 Gmunden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FCFF-FAA6-4DE3-A37E-B23ED37DE90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28440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0C07F-B908-4323-80A7-30E8617EA8E9}" type="datetime1">
              <a:rPr lang="de-DE" smtClean="0"/>
              <a:t>10.03.26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TechnoZ Gmunden Krottenseestraße 45, 4810 Gmunden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FCFF-FAA6-4DE3-A37E-B23ED37DE90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31436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F5CBA2-00C8-4029-8094-67C942D0E7CC}" type="datetime1">
              <a:rPr lang="de-DE" smtClean="0"/>
              <a:t>10.03.26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TechnoZ Gmunden Krottenseestraße 45, 4810 Gmunden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82FCFF-FAA6-4DE3-A37E-B23ED37DE90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40485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orte-von-morgen.at/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8.g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jpg"/><Relationship Id="rId4" Type="http://schemas.openxmlformats.org/officeDocument/2006/relationships/image" Target="../media/image15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1916832"/>
            <a:ext cx="7772400" cy="3314799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de-DE" sz="3600" dirty="0"/>
              <a:t>„Energieforum Freistadt“ </a:t>
            </a:r>
            <a:br>
              <a:rPr lang="de-DE" sz="3600" dirty="0"/>
            </a:br>
            <a:r>
              <a:rPr lang="de-DE" sz="3000" dirty="0"/>
              <a:t>EEGs –Erfahrungsbericht der KEM Traunstein?</a:t>
            </a:r>
            <a:br>
              <a:rPr lang="de-DE" sz="3600" dirty="0"/>
            </a:br>
            <a:br>
              <a:rPr lang="de-DE" sz="1200" dirty="0"/>
            </a:br>
            <a:r>
              <a:rPr lang="de-DE" sz="1200" dirty="0"/>
              <a:t> </a:t>
            </a:r>
            <a:br>
              <a:rPr lang="de-DE" dirty="0"/>
            </a:br>
            <a:r>
              <a:rPr lang="de-DE" sz="2800" dirty="0"/>
              <a:t>10. März 2026</a:t>
            </a:r>
            <a:br>
              <a:rPr lang="de-DE" sz="2800" dirty="0"/>
            </a:br>
            <a:r>
              <a:rPr lang="de-DE" sz="2800" dirty="0"/>
              <a:t>Free City – Freistadt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0" y="5947048"/>
            <a:ext cx="9144000" cy="910952"/>
          </a:xfrm>
        </p:spPr>
        <p:txBody>
          <a:bodyPr/>
          <a:lstStyle/>
          <a:p>
            <a:r>
              <a:rPr lang="de-DE" sz="2800" dirty="0"/>
              <a:t>Klima- und Energiemodellregion Traunstein</a:t>
            </a: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>
          <a:xfrm>
            <a:off x="1043608" y="6381328"/>
            <a:ext cx="7056784" cy="365125"/>
          </a:xfrm>
        </p:spPr>
        <p:txBody>
          <a:bodyPr/>
          <a:lstStyle/>
          <a:p>
            <a:r>
              <a:rPr lang="de-DE" sz="1600" dirty="0" err="1"/>
              <a:t>Krottenseestraße</a:t>
            </a:r>
            <a:r>
              <a:rPr lang="de-DE" sz="1600" dirty="0"/>
              <a:t> 45, 4810 Gmunden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2186327E-8D6B-4F47-828D-EE88CB0D0BC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1227" y="404664"/>
            <a:ext cx="2341253" cy="1560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1242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8FC888-1CB6-9D32-2990-6DEFF40849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5B027B4-4FF7-D4CB-2CBF-B152A975C3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528" y="620688"/>
            <a:ext cx="6768752" cy="1470025"/>
          </a:xfrm>
        </p:spPr>
        <p:txBody>
          <a:bodyPr>
            <a:normAutofit/>
          </a:bodyPr>
          <a:lstStyle/>
          <a:p>
            <a:pPr algn="l"/>
            <a:r>
              <a:rPr lang="de-DE" sz="4000" dirty="0"/>
              <a:t>Lieferung ...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00BB772B-0EB8-F53C-A41E-EAB2F9767D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5947048"/>
            <a:ext cx="9144000" cy="910952"/>
          </a:xfrm>
        </p:spPr>
        <p:txBody>
          <a:bodyPr/>
          <a:lstStyle/>
          <a:p>
            <a:r>
              <a:rPr lang="de-DE" sz="2800" dirty="0"/>
              <a:t>Klima- und Energiemodellregion Traunstein</a:t>
            </a:r>
          </a:p>
        </p:txBody>
      </p:sp>
      <p:sp>
        <p:nvSpPr>
          <p:cNvPr id="13" name="Fußzeilenplatzhalter 12">
            <a:extLst>
              <a:ext uri="{FF2B5EF4-FFF2-40B4-BE49-F238E27FC236}">
                <a16:creationId xmlns:a16="http://schemas.microsoft.com/office/drawing/2014/main" id="{24A843B2-9719-9A79-726C-7E67C9120A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75656" y="6356350"/>
            <a:ext cx="6241196" cy="365125"/>
          </a:xfrm>
        </p:spPr>
        <p:txBody>
          <a:bodyPr/>
          <a:lstStyle/>
          <a:p>
            <a:r>
              <a:rPr lang="de-DE" sz="1600" dirty="0" err="1"/>
              <a:t>TechnoZ</a:t>
            </a:r>
            <a:r>
              <a:rPr lang="de-DE" sz="1600" dirty="0"/>
              <a:t> Gmunden </a:t>
            </a:r>
            <a:r>
              <a:rPr lang="de-DE" sz="1600" dirty="0" err="1"/>
              <a:t>Krottenseestraße</a:t>
            </a:r>
            <a:r>
              <a:rPr lang="de-DE" sz="1600" dirty="0"/>
              <a:t> 45, 4810 Gmunden</a:t>
            </a:r>
          </a:p>
        </p:txBody>
      </p:sp>
      <p:sp>
        <p:nvSpPr>
          <p:cNvPr id="14" name="Foliennummernplatzhalter 13">
            <a:extLst>
              <a:ext uri="{FF2B5EF4-FFF2-40B4-BE49-F238E27FC236}">
                <a16:creationId xmlns:a16="http://schemas.microsoft.com/office/drawing/2014/main" id="{34A5D689-9337-F2BC-7A06-57721ED053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FCFF-FAA6-4DE3-A37E-B23ED37DE90E}" type="slidenum">
              <a:rPr lang="de-DE" smtClean="0"/>
              <a:t>10</a:t>
            </a:fld>
            <a:endParaRPr lang="de-DE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BE426C0F-6356-B48D-53FB-3F2BEC64783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04664"/>
            <a:ext cx="2341253" cy="1560835"/>
          </a:xfrm>
          <a:prstGeom prst="rect">
            <a:avLst/>
          </a:prstGeom>
        </p:spPr>
      </p:pic>
      <p:pic>
        <p:nvPicPr>
          <p:cNvPr id="6" name="Grafik 5" descr="Ein Bild, das Entwurf, Diagramm, Design enthält.&#10;&#10;KI-generierte Inhalte können fehlerhaft sein.">
            <a:extLst>
              <a:ext uri="{FF2B5EF4-FFF2-40B4-BE49-F238E27FC236}">
                <a16:creationId xmlns:a16="http://schemas.microsoft.com/office/drawing/2014/main" id="{C06010D7-3A86-CB96-246B-D90252906C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2523" y="2767760"/>
            <a:ext cx="1351338" cy="1508994"/>
          </a:xfrm>
          <a:prstGeom prst="rect">
            <a:avLst/>
          </a:prstGeom>
        </p:spPr>
      </p:pic>
      <p:pic>
        <p:nvPicPr>
          <p:cNvPr id="8" name="Grafik 7" descr="Ein Bild, das Entwurf, Reihe, Rechteck, Design enthält.&#10;&#10;KI-generierte Inhalte können fehlerhaft sein.">
            <a:extLst>
              <a:ext uri="{FF2B5EF4-FFF2-40B4-BE49-F238E27FC236}">
                <a16:creationId xmlns:a16="http://schemas.microsoft.com/office/drawing/2014/main" id="{2C8D3EE1-670F-C33B-1654-AFA685A053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67" t="35818" r="37521" b="19713"/>
          <a:stretch>
            <a:fillRect/>
          </a:stretch>
        </p:blipFill>
        <p:spPr>
          <a:xfrm>
            <a:off x="3656887" y="3006510"/>
            <a:ext cx="2347323" cy="1508994"/>
          </a:xfrm>
          <a:prstGeom prst="rect">
            <a:avLst/>
          </a:prstGeom>
        </p:spPr>
      </p:pic>
      <p:pic>
        <p:nvPicPr>
          <p:cNvPr id="11" name="Grafik 10" descr="Ein Bild, das Entwurf, Reihe, Zeichnung, Antenne enthält.&#10;&#10;KI-generierte Inhalte können fehlerhaft sein.">
            <a:extLst>
              <a:ext uri="{FF2B5EF4-FFF2-40B4-BE49-F238E27FC236}">
                <a16:creationId xmlns:a16="http://schemas.microsoft.com/office/drawing/2014/main" id="{4D07047E-52CB-9BC2-A47D-A28F6DFBB86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230528"/>
            <a:ext cx="3039473" cy="3039473"/>
          </a:xfrm>
          <a:prstGeom prst="rect">
            <a:avLst/>
          </a:prstGeom>
        </p:spPr>
      </p:pic>
      <p:sp>
        <p:nvSpPr>
          <p:cNvPr id="12" name="Pfeil nach rechts 11">
            <a:extLst>
              <a:ext uri="{FF2B5EF4-FFF2-40B4-BE49-F238E27FC236}">
                <a16:creationId xmlns:a16="http://schemas.microsoft.com/office/drawing/2014/main" id="{B6F708DD-0C33-8E81-5ACB-64236FF640CF}"/>
              </a:ext>
            </a:extLst>
          </p:cNvPr>
          <p:cNvSpPr/>
          <p:nvPr/>
        </p:nvSpPr>
        <p:spPr>
          <a:xfrm rot="10800000">
            <a:off x="2475636" y="3617998"/>
            <a:ext cx="1080120" cy="21602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Pfeil nach rechts 14">
            <a:extLst>
              <a:ext uri="{FF2B5EF4-FFF2-40B4-BE49-F238E27FC236}">
                <a16:creationId xmlns:a16="http://schemas.microsoft.com/office/drawing/2014/main" id="{23E5521F-C478-B690-5EAA-C76862C6680C}"/>
              </a:ext>
            </a:extLst>
          </p:cNvPr>
          <p:cNvSpPr/>
          <p:nvPr/>
        </p:nvSpPr>
        <p:spPr>
          <a:xfrm>
            <a:off x="5913476" y="3635793"/>
            <a:ext cx="1080120" cy="21602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F72C2311-D83F-475A-FCD9-E6F8D1C64DDC}"/>
              </a:ext>
            </a:extLst>
          </p:cNvPr>
          <p:cNvSpPr txBox="1"/>
          <p:nvPr/>
        </p:nvSpPr>
        <p:spPr>
          <a:xfrm>
            <a:off x="2643855" y="3368368"/>
            <a:ext cx="9367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Zum EVU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43BD69D6-D237-7420-7853-ECFB8F97184A}"/>
              </a:ext>
            </a:extLst>
          </p:cNvPr>
          <p:cNvSpPr txBox="1"/>
          <p:nvPr/>
        </p:nvSpPr>
        <p:spPr>
          <a:xfrm>
            <a:off x="2594946" y="3896550"/>
            <a:ext cx="9608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In die EEG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E961AD0-817A-CEDD-5CBF-022DD8116C20}"/>
              </a:ext>
            </a:extLst>
          </p:cNvPr>
          <p:cNvSpPr txBox="1"/>
          <p:nvPr/>
        </p:nvSpPr>
        <p:spPr>
          <a:xfrm rot="327074">
            <a:off x="5860143" y="3958995"/>
            <a:ext cx="14233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Direktverbrauch</a:t>
            </a:r>
          </a:p>
        </p:txBody>
      </p:sp>
      <p:pic>
        <p:nvPicPr>
          <p:cNvPr id="7" name="Grafik 6" descr="Ein Bild, das Symbol, Grafiken, Design enthält.&#10;&#10;KI-generierte Inhalte können fehlerhaft sein.">
            <a:extLst>
              <a:ext uri="{FF2B5EF4-FFF2-40B4-BE49-F238E27FC236}">
                <a16:creationId xmlns:a16="http://schemas.microsoft.com/office/drawing/2014/main" id="{D2AEBC42-A130-A361-5461-0D5FB63E42C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9814" y="4333685"/>
            <a:ext cx="814076" cy="814076"/>
          </a:xfrm>
          <a:prstGeom prst="rect">
            <a:avLst/>
          </a:prstGeom>
        </p:spPr>
      </p:pic>
      <p:sp>
        <p:nvSpPr>
          <p:cNvPr id="10" name="Pfeil nach rechts 9">
            <a:extLst>
              <a:ext uri="{FF2B5EF4-FFF2-40B4-BE49-F238E27FC236}">
                <a16:creationId xmlns:a16="http://schemas.microsoft.com/office/drawing/2014/main" id="{DE92CE95-4839-1896-780C-21253594FD37}"/>
              </a:ext>
            </a:extLst>
          </p:cNvPr>
          <p:cNvSpPr/>
          <p:nvPr/>
        </p:nvSpPr>
        <p:spPr>
          <a:xfrm rot="827596">
            <a:off x="6014388" y="4384221"/>
            <a:ext cx="1080120" cy="21602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114249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56F49F-783B-D31A-5DB3-0D2949BE9F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>
            <a:extLst>
              <a:ext uri="{FF2B5EF4-FFF2-40B4-BE49-F238E27FC236}">
                <a16:creationId xmlns:a16="http://schemas.microsoft.com/office/drawing/2014/main" id="{EE2C0F42-9A9D-6AB5-37E7-8BB97F2767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5947048"/>
            <a:ext cx="9144000" cy="910952"/>
          </a:xfrm>
        </p:spPr>
        <p:txBody>
          <a:bodyPr/>
          <a:lstStyle/>
          <a:p>
            <a:r>
              <a:rPr lang="de-DE" sz="2800" dirty="0"/>
              <a:t>Klima- und Energiemodellregion Traunstein</a:t>
            </a:r>
          </a:p>
        </p:txBody>
      </p:sp>
      <p:sp>
        <p:nvSpPr>
          <p:cNvPr id="13" name="Fußzeilenplatzhalter 12">
            <a:extLst>
              <a:ext uri="{FF2B5EF4-FFF2-40B4-BE49-F238E27FC236}">
                <a16:creationId xmlns:a16="http://schemas.microsoft.com/office/drawing/2014/main" id="{625C51F0-297E-6041-D5DF-1E9734D809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75656" y="6356350"/>
            <a:ext cx="6241196" cy="365125"/>
          </a:xfrm>
        </p:spPr>
        <p:txBody>
          <a:bodyPr/>
          <a:lstStyle/>
          <a:p>
            <a:r>
              <a:rPr lang="de-DE" sz="1600" dirty="0" err="1"/>
              <a:t>TechnoZ</a:t>
            </a:r>
            <a:r>
              <a:rPr lang="de-DE" sz="1600" dirty="0"/>
              <a:t> Gmunden </a:t>
            </a:r>
            <a:r>
              <a:rPr lang="de-DE" sz="1600" dirty="0" err="1"/>
              <a:t>Krottenseestraße</a:t>
            </a:r>
            <a:r>
              <a:rPr lang="de-DE" sz="1600" dirty="0"/>
              <a:t> 45, 4810 Gmunden</a:t>
            </a:r>
          </a:p>
        </p:txBody>
      </p:sp>
      <p:sp>
        <p:nvSpPr>
          <p:cNvPr id="14" name="Foliennummernplatzhalter 13">
            <a:extLst>
              <a:ext uri="{FF2B5EF4-FFF2-40B4-BE49-F238E27FC236}">
                <a16:creationId xmlns:a16="http://schemas.microsoft.com/office/drawing/2014/main" id="{4C34E923-E186-7E37-C90E-5C4B7DBEA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FCFF-FAA6-4DE3-A37E-B23ED37DE90E}" type="slidenum">
              <a:rPr lang="de-DE" smtClean="0"/>
              <a:t>11</a:t>
            </a:fld>
            <a:endParaRPr lang="de-DE"/>
          </a:p>
        </p:txBody>
      </p:sp>
      <p:sp>
        <p:nvSpPr>
          <p:cNvPr id="19" name="Titel 1">
            <a:extLst>
              <a:ext uri="{FF2B5EF4-FFF2-40B4-BE49-F238E27FC236}">
                <a16:creationId xmlns:a16="http://schemas.microsoft.com/office/drawing/2014/main" id="{FA403041-73E9-E1E4-CAEE-8C63ECF2B5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528" y="620688"/>
            <a:ext cx="6408712" cy="1470025"/>
          </a:xfrm>
        </p:spPr>
        <p:txBody>
          <a:bodyPr/>
          <a:lstStyle/>
          <a:p>
            <a:pPr algn="l"/>
            <a:r>
              <a:rPr lang="de-DE" dirty="0"/>
              <a:t>... Zahlen</a:t>
            </a:r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4263AF94-2E57-28CD-B656-BBA3AB8C58F7}"/>
              </a:ext>
            </a:extLst>
          </p:cNvPr>
          <p:cNvSpPr/>
          <p:nvPr/>
        </p:nvSpPr>
        <p:spPr>
          <a:xfrm>
            <a:off x="1043608" y="2221917"/>
            <a:ext cx="397023" cy="308397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AEC8F86D-6949-AE21-1463-7BA1D2CEF37C}"/>
              </a:ext>
            </a:extLst>
          </p:cNvPr>
          <p:cNvSpPr txBox="1"/>
          <p:nvPr/>
        </p:nvSpPr>
        <p:spPr>
          <a:xfrm>
            <a:off x="971600" y="5422345"/>
            <a:ext cx="1149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Verbrauch</a:t>
            </a:r>
          </a:p>
        </p:txBody>
      </p:sp>
      <p:sp>
        <p:nvSpPr>
          <p:cNvPr id="28" name="Geschweifte Klammer rechts 27">
            <a:extLst>
              <a:ext uri="{FF2B5EF4-FFF2-40B4-BE49-F238E27FC236}">
                <a16:creationId xmlns:a16="http://schemas.microsoft.com/office/drawing/2014/main" id="{A521CDF5-FA9E-9AA5-2BEA-94FE5F7E2798}"/>
              </a:ext>
            </a:extLst>
          </p:cNvPr>
          <p:cNvSpPr/>
          <p:nvPr/>
        </p:nvSpPr>
        <p:spPr>
          <a:xfrm>
            <a:off x="2211925" y="2240764"/>
            <a:ext cx="216024" cy="106775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Geschweifte Klammer rechts 28">
            <a:extLst>
              <a:ext uri="{FF2B5EF4-FFF2-40B4-BE49-F238E27FC236}">
                <a16:creationId xmlns:a16="http://schemas.microsoft.com/office/drawing/2014/main" id="{ECF01000-6AF8-D63C-5769-E603873F00AE}"/>
              </a:ext>
            </a:extLst>
          </p:cNvPr>
          <p:cNvSpPr/>
          <p:nvPr/>
        </p:nvSpPr>
        <p:spPr>
          <a:xfrm>
            <a:off x="2196005" y="3308518"/>
            <a:ext cx="216024" cy="201622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073F8779-A0F4-204A-2223-386B32C05288}"/>
              </a:ext>
            </a:extLst>
          </p:cNvPr>
          <p:cNvSpPr/>
          <p:nvPr/>
        </p:nvSpPr>
        <p:spPr>
          <a:xfrm>
            <a:off x="1619672" y="3308518"/>
            <a:ext cx="397023" cy="200863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7777ABEE-72CA-A3A6-72E1-19DBB2FADFC0}"/>
              </a:ext>
            </a:extLst>
          </p:cNvPr>
          <p:cNvSpPr/>
          <p:nvPr/>
        </p:nvSpPr>
        <p:spPr>
          <a:xfrm>
            <a:off x="1619672" y="2239436"/>
            <a:ext cx="397023" cy="106775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76F8EC1F-6975-14AE-256E-A8404E8617DD}"/>
              </a:ext>
            </a:extLst>
          </p:cNvPr>
          <p:cNvSpPr txBox="1"/>
          <p:nvPr/>
        </p:nvSpPr>
        <p:spPr>
          <a:xfrm rot="16200000">
            <a:off x="2077695" y="2589167"/>
            <a:ext cx="1037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Gebäude</a:t>
            </a: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88BABB95-9B3D-5CE5-693F-5E10C6F5F444}"/>
              </a:ext>
            </a:extLst>
          </p:cNvPr>
          <p:cNvSpPr txBox="1"/>
          <p:nvPr/>
        </p:nvSpPr>
        <p:spPr>
          <a:xfrm rot="16200000">
            <a:off x="1903603" y="4058215"/>
            <a:ext cx="13856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Ladestation</a:t>
            </a: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8407F58A-7C3F-2807-9815-CC681E50FD2A}"/>
              </a:ext>
            </a:extLst>
          </p:cNvPr>
          <p:cNvSpPr txBox="1"/>
          <p:nvPr/>
        </p:nvSpPr>
        <p:spPr>
          <a:xfrm>
            <a:off x="3059832" y="5435932"/>
            <a:ext cx="7986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Quelle</a:t>
            </a:r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C39E2BEA-4943-5F1D-0D5D-0B79E0D4F481}"/>
              </a:ext>
            </a:extLst>
          </p:cNvPr>
          <p:cNvSpPr/>
          <p:nvPr/>
        </p:nvSpPr>
        <p:spPr>
          <a:xfrm>
            <a:off x="3059832" y="2246765"/>
            <a:ext cx="397023" cy="3083978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9A87FF70-3576-2D04-C3F7-C498E9908A2E}"/>
              </a:ext>
            </a:extLst>
          </p:cNvPr>
          <p:cNvSpPr/>
          <p:nvPr/>
        </p:nvSpPr>
        <p:spPr>
          <a:xfrm>
            <a:off x="3589898" y="3717046"/>
            <a:ext cx="397023" cy="160769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B0049CCB-6FC3-E697-3164-F9A916F7896E}"/>
              </a:ext>
            </a:extLst>
          </p:cNvPr>
          <p:cNvSpPr/>
          <p:nvPr/>
        </p:nvSpPr>
        <p:spPr>
          <a:xfrm>
            <a:off x="3589898" y="2247022"/>
            <a:ext cx="397023" cy="147002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8" name="Geschweifte Klammer rechts 37">
            <a:extLst>
              <a:ext uri="{FF2B5EF4-FFF2-40B4-BE49-F238E27FC236}">
                <a16:creationId xmlns:a16="http://schemas.microsoft.com/office/drawing/2014/main" id="{EFF20665-8B1B-3808-D35C-5C5D607B39EE}"/>
              </a:ext>
            </a:extLst>
          </p:cNvPr>
          <p:cNvSpPr/>
          <p:nvPr/>
        </p:nvSpPr>
        <p:spPr>
          <a:xfrm>
            <a:off x="4188122" y="2246765"/>
            <a:ext cx="211106" cy="1470281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9" name="Geschweifte Klammer rechts 38">
            <a:extLst>
              <a:ext uri="{FF2B5EF4-FFF2-40B4-BE49-F238E27FC236}">
                <a16:creationId xmlns:a16="http://schemas.microsoft.com/office/drawing/2014/main" id="{DA7E93C5-2F3F-FC53-A6E2-AA333BC77D55}"/>
              </a:ext>
            </a:extLst>
          </p:cNvPr>
          <p:cNvSpPr/>
          <p:nvPr/>
        </p:nvSpPr>
        <p:spPr>
          <a:xfrm>
            <a:off x="4188122" y="3717046"/>
            <a:ext cx="195186" cy="162128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E9FDD271-7B8B-4F54-4C7C-6579C16EAF6D}"/>
              </a:ext>
            </a:extLst>
          </p:cNvPr>
          <p:cNvSpPr txBox="1"/>
          <p:nvPr/>
        </p:nvSpPr>
        <p:spPr>
          <a:xfrm rot="16200000">
            <a:off x="3973852" y="2845092"/>
            <a:ext cx="11335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PV-Anlage</a:t>
            </a: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6CCD47A8-6F98-92ED-064B-9A9FE7B1581E}"/>
              </a:ext>
            </a:extLst>
          </p:cNvPr>
          <p:cNvSpPr txBox="1"/>
          <p:nvPr/>
        </p:nvSpPr>
        <p:spPr>
          <a:xfrm rot="16200000">
            <a:off x="4232513" y="4399897"/>
            <a:ext cx="6162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Netz</a:t>
            </a:r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243C64F0-B3A8-55F5-95E6-E0024318079C}"/>
              </a:ext>
            </a:extLst>
          </p:cNvPr>
          <p:cNvSpPr/>
          <p:nvPr/>
        </p:nvSpPr>
        <p:spPr>
          <a:xfrm>
            <a:off x="4932040" y="4676187"/>
            <a:ext cx="397023" cy="64096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14849ED4-1A8B-7E68-545B-C8764AC6D94E}"/>
              </a:ext>
            </a:extLst>
          </p:cNvPr>
          <p:cNvSpPr/>
          <p:nvPr/>
        </p:nvSpPr>
        <p:spPr>
          <a:xfrm>
            <a:off x="4932040" y="2239436"/>
            <a:ext cx="397023" cy="147002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4" name="Geschweifte Klammer rechts 43">
            <a:extLst>
              <a:ext uri="{FF2B5EF4-FFF2-40B4-BE49-F238E27FC236}">
                <a16:creationId xmlns:a16="http://schemas.microsoft.com/office/drawing/2014/main" id="{908A9A0D-9993-74CB-D27C-1E0B093FAB24}"/>
              </a:ext>
            </a:extLst>
          </p:cNvPr>
          <p:cNvSpPr/>
          <p:nvPr/>
        </p:nvSpPr>
        <p:spPr>
          <a:xfrm>
            <a:off x="5530264" y="2239179"/>
            <a:ext cx="211106" cy="1470281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Geschweifte Klammer rechts 44">
            <a:extLst>
              <a:ext uri="{FF2B5EF4-FFF2-40B4-BE49-F238E27FC236}">
                <a16:creationId xmlns:a16="http://schemas.microsoft.com/office/drawing/2014/main" id="{38211E6A-064A-CEDE-8818-495BFC8EBA17}"/>
              </a:ext>
            </a:extLst>
          </p:cNvPr>
          <p:cNvSpPr/>
          <p:nvPr/>
        </p:nvSpPr>
        <p:spPr>
          <a:xfrm>
            <a:off x="5530264" y="4689774"/>
            <a:ext cx="195186" cy="64096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Textfeld 45">
            <a:extLst>
              <a:ext uri="{FF2B5EF4-FFF2-40B4-BE49-F238E27FC236}">
                <a16:creationId xmlns:a16="http://schemas.microsoft.com/office/drawing/2014/main" id="{29B27166-5D9B-7D87-00AA-A666AA3F6F1D}"/>
              </a:ext>
            </a:extLst>
          </p:cNvPr>
          <p:cNvSpPr txBox="1"/>
          <p:nvPr/>
        </p:nvSpPr>
        <p:spPr>
          <a:xfrm rot="16200000">
            <a:off x="5620895" y="4799370"/>
            <a:ext cx="575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EVU</a:t>
            </a:r>
          </a:p>
        </p:txBody>
      </p:sp>
      <p:sp>
        <p:nvSpPr>
          <p:cNvPr id="48" name="Rechteck 47">
            <a:extLst>
              <a:ext uri="{FF2B5EF4-FFF2-40B4-BE49-F238E27FC236}">
                <a16:creationId xmlns:a16="http://schemas.microsoft.com/office/drawing/2014/main" id="{8F752E58-A9A3-D9F1-65F1-65641F64F50F}"/>
              </a:ext>
            </a:extLst>
          </p:cNvPr>
          <p:cNvSpPr/>
          <p:nvPr/>
        </p:nvSpPr>
        <p:spPr>
          <a:xfrm>
            <a:off x="4932040" y="3709460"/>
            <a:ext cx="397023" cy="98082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Geschweifte Klammer rechts 48">
            <a:extLst>
              <a:ext uri="{FF2B5EF4-FFF2-40B4-BE49-F238E27FC236}">
                <a16:creationId xmlns:a16="http://schemas.microsoft.com/office/drawing/2014/main" id="{84F782B4-5740-1EFE-2E96-03B2447A9E7E}"/>
              </a:ext>
            </a:extLst>
          </p:cNvPr>
          <p:cNvSpPr/>
          <p:nvPr/>
        </p:nvSpPr>
        <p:spPr>
          <a:xfrm>
            <a:off x="5548095" y="3716537"/>
            <a:ext cx="177355" cy="973237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0" name="Textfeld 49">
            <a:extLst>
              <a:ext uri="{FF2B5EF4-FFF2-40B4-BE49-F238E27FC236}">
                <a16:creationId xmlns:a16="http://schemas.microsoft.com/office/drawing/2014/main" id="{67EA375B-5FFF-40EA-74CF-27E75DBB456D}"/>
              </a:ext>
            </a:extLst>
          </p:cNvPr>
          <p:cNvSpPr txBox="1"/>
          <p:nvPr/>
        </p:nvSpPr>
        <p:spPr>
          <a:xfrm rot="16200000">
            <a:off x="5632661" y="4005764"/>
            <a:ext cx="552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EEG</a:t>
            </a:r>
          </a:p>
        </p:txBody>
      </p:sp>
      <p:sp>
        <p:nvSpPr>
          <p:cNvPr id="52" name="Rechteck 51">
            <a:extLst>
              <a:ext uri="{FF2B5EF4-FFF2-40B4-BE49-F238E27FC236}">
                <a16:creationId xmlns:a16="http://schemas.microsoft.com/office/drawing/2014/main" id="{62B94CAD-CEC6-ADCB-080F-734189BF0AAB}"/>
              </a:ext>
            </a:extLst>
          </p:cNvPr>
          <p:cNvSpPr/>
          <p:nvPr/>
        </p:nvSpPr>
        <p:spPr>
          <a:xfrm>
            <a:off x="4932040" y="1179011"/>
            <a:ext cx="397023" cy="106775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3" name="Textfeld 52">
            <a:extLst>
              <a:ext uri="{FF2B5EF4-FFF2-40B4-BE49-F238E27FC236}">
                <a16:creationId xmlns:a16="http://schemas.microsoft.com/office/drawing/2014/main" id="{5A4DAAE1-5716-240B-8BAA-06AF8B9F62CA}"/>
              </a:ext>
            </a:extLst>
          </p:cNvPr>
          <p:cNvSpPr txBox="1"/>
          <p:nvPr/>
        </p:nvSpPr>
        <p:spPr>
          <a:xfrm rot="16200000">
            <a:off x="5087416" y="2743207"/>
            <a:ext cx="1637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Eigenverbrauch</a:t>
            </a:r>
          </a:p>
        </p:txBody>
      </p:sp>
      <p:sp>
        <p:nvSpPr>
          <p:cNvPr id="55" name="Geschweifte Klammer rechts 54">
            <a:extLst>
              <a:ext uri="{FF2B5EF4-FFF2-40B4-BE49-F238E27FC236}">
                <a16:creationId xmlns:a16="http://schemas.microsoft.com/office/drawing/2014/main" id="{5C40F02B-9AA8-8054-231A-A302AA085ECF}"/>
              </a:ext>
            </a:extLst>
          </p:cNvPr>
          <p:cNvSpPr/>
          <p:nvPr/>
        </p:nvSpPr>
        <p:spPr>
          <a:xfrm>
            <a:off x="5538533" y="1179011"/>
            <a:ext cx="211106" cy="104290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6" name="Textfeld 55">
            <a:extLst>
              <a:ext uri="{FF2B5EF4-FFF2-40B4-BE49-F238E27FC236}">
                <a16:creationId xmlns:a16="http://schemas.microsoft.com/office/drawing/2014/main" id="{EA87EC2D-EF7A-ED92-3FDB-917F3F2A9F18}"/>
              </a:ext>
            </a:extLst>
          </p:cNvPr>
          <p:cNvSpPr txBox="1"/>
          <p:nvPr/>
        </p:nvSpPr>
        <p:spPr>
          <a:xfrm rot="16200000">
            <a:off x="5716382" y="1515797"/>
            <a:ext cx="407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RL</a:t>
            </a:r>
          </a:p>
        </p:txBody>
      </p:sp>
      <p:sp>
        <p:nvSpPr>
          <p:cNvPr id="59" name="Rechteck 58">
            <a:extLst>
              <a:ext uri="{FF2B5EF4-FFF2-40B4-BE49-F238E27FC236}">
                <a16:creationId xmlns:a16="http://schemas.microsoft.com/office/drawing/2014/main" id="{A17A96B3-9193-495E-52C4-BBB2A4E1B6FF}"/>
              </a:ext>
            </a:extLst>
          </p:cNvPr>
          <p:cNvSpPr/>
          <p:nvPr/>
        </p:nvSpPr>
        <p:spPr>
          <a:xfrm>
            <a:off x="6442418" y="4689332"/>
            <a:ext cx="396000" cy="64096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0" name="Rechteck 59">
            <a:extLst>
              <a:ext uri="{FF2B5EF4-FFF2-40B4-BE49-F238E27FC236}">
                <a16:creationId xmlns:a16="http://schemas.microsoft.com/office/drawing/2014/main" id="{546A8439-2CDD-AA2D-A48C-556962B960B7}"/>
              </a:ext>
            </a:extLst>
          </p:cNvPr>
          <p:cNvSpPr/>
          <p:nvPr/>
        </p:nvSpPr>
        <p:spPr>
          <a:xfrm>
            <a:off x="6442418" y="2252581"/>
            <a:ext cx="396000" cy="147002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61" name="Geschweifte Klammer rechts 60">
            <a:extLst>
              <a:ext uri="{FF2B5EF4-FFF2-40B4-BE49-F238E27FC236}">
                <a16:creationId xmlns:a16="http://schemas.microsoft.com/office/drawing/2014/main" id="{88D1BFD7-26B7-3ABD-466C-0F1654CC7CC0}"/>
              </a:ext>
            </a:extLst>
          </p:cNvPr>
          <p:cNvSpPr/>
          <p:nvPr/>
        </p:nvSpPr>
        <p:spPr>
          <a:xfrm>
            <a:off x="7040642" y="2252324"/>
            <a:ext cx="211106" cy="1470281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2" name="Geschweifte Klammer rechts 61">
            <a:extLst>
              <a:ext uri="{FF2B5EF4-FFF2-40B4-BE49-F238E27FC236}">
                <a16:creationId xmlns:a16="http://schemas.microsoft.com/office/drawing/2014/main" id="{90B6E4BE-7F1C-DCAE-8B52-98F150D4844E}"/>
              </a:ext>
            </a:extLst>
          </p:cNvPr>
          <p:cNvSpPr/>
          <p:nvPr/>
        </p:nvSpPr>
        <p:spPr>
          <a:xfrm>
            <a:off x="7040642" y="4702919"/>
            <a:ext cx="195186" cy="64096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3" name="Textfeld 62">
            <a:extLst>
              <a:ext uri="{FF2B5EF4-FFF2-40B4-BE49-F238E27FC236}">
                <a16:creationId xmlns:a16="http://schemas.microsoft.com/office/drawing/2014/main" id="{A2F77949-4778-FEFA-627A-41E53ACA1929}"/>
              </a:ext>
            </a:extLst>
          </p:cNvPr>
          <p:cNvSpPr txBox="1"/>
          <p:nvPr/>
        </p:nvSpPr>
        <p:spPr>
          <a:xfrm rot="16200000">
            <a:off x="7131273" y="4812515"/>
            <a:ext cx="575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EVU</a:t>
            </a:r>
          </a:p>
        </p:txBody>
      </p:sp>
      <p:sp>
        <p:nvSpPr>
          <p:cNvPr id="64" name="Rechteck 63">
            <a:extLst>
              <a:ext uri="{FF2B5EF4-FFF2-40B4-BE49-F238E27FC236}">
                <a16:creationId xmlns:a16="http://schemas.microsoft.com/office/drawing/2014/main" id="{6CAD82DE-9FA4-9C88-0820-F3B2A3F698B5}"/>
              </a:ext>
            </a:extLst>
          </p:cNvPr>
          <p:cNvSpPr/>
          <p:nvPr/>
        </p:nvSpPr>
        <p:spPr>
          <a:xfrm>
            <a:off x="6442418" y="3730191"/>
            <a:ext cx="396000" cy="97323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5" name="Geschweifte Klammer rechts 64">
            <a:extLst>
              <a:ext uri="{FF2B5EF4-FFF2-40B4-BE49-F238E27FC236}">
                <a16:creationId xmlns:a16="http://schemas.microsoft.com/office/drawing/2014/main" id="{303A7EC0-2D0F-6300-B97A-E84203AF786B}"/>
              </a:ext>
            </a:extLst>
          </p:cNvPr>
          <p:cNvSpPr/>
          <p:nvPr/>
        </p:nvSpPr>
        <p:spPr>
          <a:xfrm>
            <a:off x="7058473" y="3729682"/>
            <a:ext cx="177355" cy="973237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6" name="Textfeld 65">
            <a:extLst>
              <a:ext uri="{FF2B5EF4-FFF2-40B4-BE49-F238E27FC236}">
                <a16:creationId xmlns:a16="http://schemas.microsoft.com/office/drawing/2014/main" id="{3D36947D-50C9-7D43-B8C7-FACF993780AB}"/>
              </a:ext>
            </a:extLst>
          </p:cNvPr>
          <p:cNvSpPr txBox="1"/>
          <p:nvPr/>
        </p:nvSpPr>
        <p:spPr>
          <a:xfrm rot="16200000">
            <a:off x="7143039" y="4018909"/>
            <a:ext cx="552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EEG</a:t>
            </a:r>
          </a:p>
        </p:txBody>
      </p:sp>
      <p:sp>
        <p:nvSpPr>
          <p:cNvPr id="67" name="Rechteck 66">
            <a:extLst>
              <a:ext uri="{FF2B5EF4-FFF2-40B4-BE49-F238E27FC236}">
                <a16:creationId xmlns:a16="http://schemas.microsoft.com/office/drawing/2014/main" id="{2BFFFFE0-FB77-6515-F418-CB315E900BB1}"/>
              </a:ext>
            </a:extLst>
          </p:cNvPr>
          <p:cNvSpPr/>
          <p:nvPr/>
        </p:nvSpPr>
        <p:spPr>
          <a:xfrm>
            <a:off x="6442418" y="1192156"/>
            <a:ext cx="396000" cy="40748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68" name="Textfeld 67">
            <a:extLst>
              <a:ext uri="{FF2B5EF4-FFF2-40B4-BE49-F238E27FC236}">
                <a16:creationId xmlns:a16="http://schemas.microsoft.com/office/drawing/2014/main" id="{C23BED31-BF6D-9BAF-0331-2ED871440057}"/>
              </a:ext>
            </a:extLst>
          </p:cNvPr>
          <p:cNvSpPr txBox="1"/>
          <p:nvPr/>
        </p:nvSpPr>
        <p:spPr>
          <a:xfrm rot="16200000">
            <a:off x="6597794" y="2756352"/>
            <a:ext cx="1637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Eigenverbrauch</a:t>
            </a:r>
          </a:p>
        </p:txBody>
      </p:sp>
      <p:sp>
        <p:nvSpPr>
          <p:cNvPr id="69" name="Geschweifte Klammer rechts 68">
            <a:extLst>
              <a:ext uri="{FF2B5EF4-FFF2-40B4-BE49-F238E27FC236}">
                <a16:creationId xmlns:a16="http://schemas.microsoft.com/office/drawing/2014/main" id="{F1C45403-9B10-D3A0-A8AC-4CE4AD61464A}"/>
              </a:ext>
            </a:extLst>
          </p:cNvPr>
          <p:cNvSpPr/>
          <p:nvPr/>
        </p:nvSpPr>
        <p:spPr>
          <a:xfrm>
            <a:off x="7048911" y="1592418"/>
            <a:ext cx="196924" cy="64264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0" name="Textfeld 69">
            <a:extLst>
              <a:ext uri="{FF2B5EF4-FFF2-40B4-BE49-F238E27FC236}">
                <a16:creationId xmlns:a16="http://schemas.microsoft.com/office/drawing/2014/main" id="{741419F2-C087-5ADF-300F-4DE4E956AC41}"/>
              </a:ext>
            </a:extLst>
          </p:cNvPr>
          <p:cNvSpPr txBox="1"/>
          <p:nvPr/>
        </p:nvSpPr>
        <p:spPr>
          <a:xfrm rot="16200000">
            <a:off x="7154369" y="1767981"/>
            <a:ext cx="552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EEG</a:t>
            </a:r>
          </a:p>
        </p:txBody>
      </p:sp>
      <p:sp>
        <p:nvSpPr>
          <p:cNvPr id="72" name="Rechteck 71">
            <a:extLst>
              <a:ext uri="{FF2B5EF4-FFF2-40B4-BE49-F238E27FC236}">
                <a16:creationId xmlns:a16="http://schemas.microsoft.com/office/drawing/2014/main" id="{AA484912-ABFF-72C1-796E-480E2C742A5F}"/>
              </a:ext>
            </a:extLst>
          </p:cNvPr>
          <p:cNvSpPr/>
          <p:nvPr/>
        </p:nvSpPr>
        <p:spPr>
          <a:xfrm>
            <a:off x="6442204" y="1599640"/>
            <a:ext cx="397023" cy="65990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73" name="Geschweifte Klammer rechts 72">
            <a:extLst>
              <a:ext uri="{FF2B5EF4-FFF2-40B4-BE49-F238E27FC236}">
                <a16:creationId xmlns:a16="http://schemas.microsoft.com/office/drawing/2014/main" id="{5DA958FA-4E2B-1612-7E4D-1AF8A8837EEC}"/>
              </a:ext>
            </a:extLst>
          </p:cNvPr>
          <p:cNvSpPr/>
          <p:nvPr/>
        </p:nvSpPr>
        <p:spPr>
          <a:xfrm>
            <a:off x="7048911" y="1179011"/>
            <a:ext cx="182742" cy="42469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5" name="Textfeld 74">
            <a:extLst>
              <a:ext uri="{FF2B5EF4-FFF2-40B4-BE49-F238E27FC236}">
                <a16:creationId xmlns:a16="http://schemas.microsoft.com/office/drawing/2014/main" id="{D70ACDAB-92C3-A69B-34FE-FA01A0D169C6}"/>
              </a:ext>
            </a:extLst>
          </p:cNvPr>
          <p:cNvSpPr txBox="1"/>
          <p:nvPr/>
        </p:nvSpPr>
        <p:spPr>
          <a:xfrm rot="16200000">
            <a:off x="7142816" y="1228242"/>
            <a:ext cx="575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EVU</a:t>
            </a:r>
          </a:p>
        </p:txBody>
      </p:sp>
      <p:sp>
        <p:nvSpPr>
          <p:cNvPr id="76" name="Textfeld 75">
            <a:extLst>
              <a:ext uri="{FF2B5EF4-FFF2-40B4-BE49-F238E27FC236}">
                <a16:creationId xmlns:a16="http://schemas.microsoft.com/office/drawing/2014/main" id="{E96B5DD3-0720-6491-B6EA-B471F8D8D8B7}"/>
              </a:ext>
            </a:extLst>
          </p:cNvPr>
          <p:cNvSpPr txBox="1"/>
          <p:nvPr/>
        </p:nvSpPr>
        <p:spPr>
          <a:xfrm>
            <a:off x="4716016" y="5418551"/>
            <a:ext cx="26750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Quelle + Eigene Erzeugung</a:t>
            </a:r>
          </a:p>
        </p:txBody>
      </p:sp>
    </p:spTree>
    <p:extLst>
      <p:ext uri="{BB962C8B-B14F-4D97-AF65-F5344CB8AC3E}">
        <p14:creationId xmlns:p14="http://schemas.microsoft.com/office/powerpoint/2010/main" val="181432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7" grpId="0"/>
      <p:bldP spid="28" grpId="0" animBg="1"/>
      <p:bldP spid="29" grpId="0" animBg="1"/>
      <p:bldP spid="30" grpId="0" animBg="1"/>
      <p:bldP spid="31" grpId="0" animBg="1"/>
      <p:bldP spid="32" grpId="0"/>
      <p:bldP spid="33" grpId="0"/>
      <p:bldP spid="34" grpId="0"/>
      <p:bldP spid="35" grpId="0" animBg="1"/>
      <p:bldP spid="36" grpId="0" animBg="1"/>
      <p:bldP spid="37" grpId="0" animBg="1"/>
      <p:bldP spid="38" grpId="0" animBg="1"/>
      <p:bldP spid="39" grpId="0" animBg="1"/>
      <p:bldP spid="40" grpId="0"/>
      <p:bldP spid="41" grpId="0"/>
      <p:bldP spid="42" grpId="0" animBg="1"/>
      <p:bldP spid="43" grpId="0" animBg="1"/>
      <p:bldP spid="44" grpId="0" animBg="1"/>
      <p:bldP spid="45" grpId="0" animBg="1"/>
      <p:bldP spid="46" grpId="0"/>
      <p:bldP spid="48" grpId="0" animBg="1"/>
      <p:bldP spid="49" grpId="0" animBg="1"/>
      <p:bldP spid="50" grpId="0"/>
      <p:bldP spid="52" grpId="0" animBg="1"/>
      <p:bldP spid="53" grpId="0"/>
      <p:bldP spid="55" grpId="0" animBg="1"/>
      <p:bldP spid="56" grpId="0"/>
      <p:bldP spid="59" grpId="0" animBg="1"/>
      <p:bldP spid="60" grpId="0" animBg="1"/>
      <p:bldP spid="61" grpId="0" animBg="1"/>
      <p:bldP spid="62" grpId="0" animBg="1"/>
      <p:bldP spid="63" grpId="0"/>
      <p:bldP spid="64" grpId="0" animBg="1"/>
      <p:bldP spid="65" grpId="0" animBg="1"/>
      <p:bldP spid="66" grpId="0"/>
      <p:bldP spid="67" grpId="0" animBg="1"/>
      <p:bldP spid="68" grpId="0"/>
      <p:bldP spid="69" grpId="0" animBg="1"/>
      <p:bldP spid="70" grpId="0"/>
      <p:bldP spid="72" grpId="0" animBg="1"/>
      <p:bldP spid="73" grpId="0" animBg="1"/>
      <p:bldP spid="75" grpId="0"/>
      <p:bldP spid="7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23A0E4-086D-B967-C972-3C488AE3E6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>
            <a:extLst>
              <a:ext uri="{FF2B5EF4-FFF2-40B4-BE49-F238E27FC236}">
                <a16:creationId xmlns:a16="http://schemas.microsoft.com/office/drawing/2014/main" id="{A8155771-D4B6-332E-8C0A-B879789499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5947048"/>
            <a:ext cx="9144000" cy="910952"/>
          </a:xfrm>
        </p:spPr>
        <p:txBody>
          <a:bodyPr/>
          <a:lstStyle/>
          <a:p>
            <a:r>
              <a:rPr lang="de-DE" sz="2800" dirty="0"/>
              <a:t>Klima- und Energiemodellregion Traunstein</a:t>
            </a:r>
          </a:p>
        </p:txBody>
      </p:sp>
      <p:sp>
        <p:nvSpPr>
          <p:cNvPr id="13" name="Fußzeilenplatzhalter 12">
            <a:extLst>
              <a:ext uri="{FF2B5EF4-FFF2-40B4-BE49-F238E27FC236}">
                <a16:creationId xmlns:a16="http://schemas.microsoft.com/office/drawing/2014/main" id="{DB5A73D4-E71A-EF60-4840-23C2F05E8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75656" y="6356350"/>
            <a:ext cx="6241196" cy="365125"/>
          </a:xfrm>
        </p:spPr>
        <p:txBody>
          <a:bodyPr/>
          <a:lstStyle/>
          <a:p>
            <a:r>
              <a:rPr lang="de-DE" sz="1600" dirty="0" err="1"/>
              <a:t>TechnoZ</a:t>
            </a:r>
            <a:r>
              <a:rPr lang="de-DE" sz="1600" dirty="0"/>
              <a:t> Gmunden </a:t>
            </a:r>
            <a:r>
              <a:rPr lang="de-DE" sz="1600" dirty="0" err="1"/>
              <a:t>Krottenseestraße</a:t>
            </a:r>
            <a:r>
              <a:rPr lang="de-DE" sz="1600" dirty="0"/>
              <a:t> 45, 4810 Gmunden</a:t>
            </a:r>
          </a:p>
        </p:txBody>
      </p:sp>
      <p:sp>
        <p:nvSpPr>
          <p:cNvPr id="14" name="Foliennummernplatzhalter 13">
            <a:extLst>
              <a:ext uri="{FF2B5EF4-FFF2-40B4-BE49-F238E27FC236}">
                <a16:creationId xmlns:a16="http://schemas.microsoft.com/office/drawing/2014/main" id="{92D46533-10EC-BED5-4100-B95DBA9749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FCFF-FAA6-4DE3-A37E-B23ED37DE90E}" type="slidenum">
              <a:rPr lang="de-DE" smtClean="0"/>
              <a:t>12</a:t>
            </a:fld>
            <a:endParaRPr lang="de-DE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D73F9583-0C60-1A5A-3DBA-7A88C1E811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04664"/>
            <a:ext cx="2341253" cy="1560835"/>
          </a:xfrm>
          <a:prstGeom prst="rect">
            <a:avLst/>
          </a:prstGeom>
        </p:spPr>
      </p:pic>
      <p:sp>
        <p:nvSpPr>
          <p:cNvPr id="59" name="Rechteck 58">
            <a:extLst>
              <a:ext uri="{FF2B5EF4-FFF2-40B4-BE49-F238E27FC236}">
                <a16:creationId xmlns:a16="http://schemas.microsoft.com/office/drawing/2014/main" id="{98FA0E0D-AB9D-F599-56B1-77C4344E9BDE}"/>
              </a:ext>
            </a:extLst>
          </p:cNvPr>
          <p:cNvSpPr/>
          <p:nvPr/>
        </p:nvSpPr>
        <p:spPr>
          <a:xfrm>
            <a:off x="2318916" y="4689332"/>
            <a:ext cx="396000" cy="64096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0" name="Rechteck 59">
            <a:extLst>
              <a:ext uri="{FF2B5EF4-FFF2-40B4-BE49-F238E27FC236}">
                <a16:creationId xmlns:a16="http://schemas.microsoft.com/office/drawing/2014/main" id="{3D64BFC0-C105-883F-524E-5D906134088F}"/>
              </a:ext>
            </a:extLst>
          </p:cNvPr>
          <p:cNvSpPr/>
          <p:nvPr/>
        </p:nvSpPr>
        <p:spPr>
          <a:xfrm>
            <a:off x="2318916" y="2252581"/>
            <a:ext cx="396000" cy="147002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61" name="Geschweifte Klammer rechts 60">
            <a:extLst>
              <a:ext uri="{FF2B5EF4-FFF2-40B4-BE49-F238E27FC236}">
                <a16:creationId xmlns:a16="http://schemas.microsoft.com/office/drawing/2014/main" id="{457FE0F0-E2AD-2821-523F-304C520F98F6}"/>
              </a:ext>
            </a:extLst>
          </p:cNvPr>
          <p:cNvSpPr/>
          <p:nvPr/>
        </p:nvSpPr>
        <p:spPr>
          <a:xfrm>
            <a:off x="2917140" y="2252324"/>
            <a:ext cx="211106" cy="1470281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2" name="Geschweifte Klammer rechts 61">
            <a:extLst>
              <a:ext uri="{FF2B5EF4-FFF2-40B4-BE49-F238E27FC236}">
                <a16:creationId xmlns:a16="http://schemas.microsoft.com/office/drawing/2014/main" id="{0DBB6A7A-D128-D5B0-35E7-B3D259D08F32}"/>
              </a:ext>
            </a:extLst>
          </p:cNvPr>
          <p:cNvSpPr/>
          <p:nvPr/>
        </p:nvSpPr>
        <p:spPr>
          <a:xfrm>
            <a:off x="2917140" y="4702919"/>
            <a:ext cx="195186" cy="64096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3" name="Textfeld 62">
            <a:extLst>
              <a:ext uri="{FF2B5EF4-FFF2-40B4-BE49-F238E27FC236}">
                <a16:creationId xmlns:a16="http://schemas.microsoft.com/office/drawing/2014/main" id="{BDDB5551-47FB-61BC-6CBE-D303F5251E4B}"/>
              </a:ext>
            </a:extLst>
          </p:cNvPr>
          <p:cNvSpPr txBox="1"/>
          <p:nvPr/>
        </p:nvSpPr>
        <p:spPr>
          <a:xfrm rot="16200000">
            <a:off x="3007771" y="4812515"/>
            <a:ext cx="575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EVU</a:t>
            </a:r>
          </a:p>
        </p:txBody>
      </p:sp>
      <p:sp>
        <p:nvSpPr>
          <p:cNvPr id="64" name="Rechteck 63">
            <a:extLst>
              <a:ext uri="{FF2B5EF4-FFF2-40B4-BE49-F238E27FC236}">
                <a16:creationId xmlns:a16="http://schemas.microsoft.com/office/drawing/2014/main" id="{D0939555-AE4B-8815-4AE9-04DF53A9D929}"/>
              </a:ext>
            </a:extLst>
          </p:cNvPr>
          <p:cNvSpPr/>
          <p:nvPr/>
        </p:nvSpPr>
        <p:spPr>
          <a:xfrm>
            <a:off x="2318916" y="3730191"/>
            <a:ext cx="396000" cy="97323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5" name="Geschweifte Klammer rechts 64">
            <a:extLst>
              <a:ext uri="{FF2B5EF4-FFF2-40B4-BE49-F238E27FC236}">
                <a16:creationId xmlns:a16="http://schemas.microsoft.com/office/drawing/2014/main" id="{3CF3341A-709E-42CF-6EB8-A4F340FB6F61}"/>
              </a:ext>
            </a:extLst>
          </p:cNvPr>
          <p:cNvSpPr/>
          <p:nvPr/>
        </p:nvSpPr>
        <p:spPr>
          <a:xfrm>
            <a:off x="2934971" y="3729682"/>
            <a:ext cx="177355" cy="973237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6" name="Textfeld 65">
            <a:extLst>
              <a:ext uri="{FF2B5EF4-FFF2-40B4-BE49-F238E27FC236}">
                <a16:creationId xmlns:a16="http://schemas.microsoft.com/office/drawing/2014/main" id="{34C39FD1-BCB6-05AC-FDAF-DCC8073793AD}"/>
              </a:ext>
            </a:extLst>
          </p:cNvPr>
          <p:cNvSpPr txBox="1"/>
          <p:nvPr/>
        </p:nvSpPr>
        <p:spPr>
          <a:xfrm rot="16200000">
            <a:off x="3019537" y="4018909"/>
            <a:ext cx="552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EEG</a:t>
            </a:r>
          </a:p>
        </p:txBody>
      </p:sp>
      <p:sp>
        <p:nvSpPr>
          <p:cNvPr id="67" name="Rechteck 66">
            <a:extLst>
              <a:ext uri="{FF2B5EF4-FFF2-40B4-BE49-F238E27FC236}">
                <a16:creationId xmlns:a16="http://schemas.microsoft.com/office/drawing/2014/main" id="{9F2F64BB-5B45-E875-8961-757C6BB94BF9}"/>
              </a:ext>
            </a:extLst>
          </p:cNvPr>
          <p:cNvSpPr/>
          <p:nvPr/>
        </p:nvSpPr>
        <p:spPr>
          <a:xfrm>
            <a:off x="2318916" y="1192156"/>
            <a:ext cx="396000" cy="40748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68" name="Textfeld 67">
            <a:extLst>
              <a:ext uri="{FF2B5EF4-FFF2-40B4-BE49-F238E27FC236}">
                <a16:creationId xmlns:a16="http://schemas.microsoft.com/office/drawing/2014/main" id="{D52BC95E-5C07-D0FE-E5EE-C8A662F63517}"/>
              </a:ext>
            </a:extLst>
          </p:cNvPr>
          <p:cNvSpPr txBox="1"/>
          <p:nvPr/>
        </p:nvSpPr>
        <p:spPr>
          <a:xfrm rot="16200000">
            <a:off x="2474292" y="2756352"/>
            <a:ext cx="1637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Eigenverbrauch</a:t>
            </a:r>
          </a:p>
        </p:txBody>
      </p:sp>
      <p:sp>
        <p:nvSpPr>
          <p:cNvPr id="69" name="Geschweifte Klammer rechts 68">
            <a:extLst>
              <a:ext uri="{FF2B5EF4-FFF2-40B4-BE49-F238E27FC236}">
                <a16:creationId xmlns:a16="http://schemas.microsoft.com/office/drawing/2014/main" id="{70086DA6-9661-4446-01E8-FDE210BD3B31}"/>
              </a:ext>
            </a:extLst>
          </p:cNvPr>
          <p:cNvSpPr/>
          <p:nvPr/>
        </p:nvSpPr>
        <p:spPr>
          <a:xfrm>
            <a:off x="2925409" y="1592418"/>
            <a:ext cx="196924" cy="64264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0" name="Textfeld 69">
            <a:extLst>
              <a:ext uri="{FF2B5EF4-FFF2-40B4-BE49-F238E27FC236}">
                <a16:creationId xmlns:a16="http://schemas.microsoft.com/office/drawing/2014/main" id="{44AB9C59-FBB0-05AA-A77F-AF8F3478AA89}"/>
              </a:ext>
            </a:extLst>
          </p:cNvPr>
          <p:cNvSpPr txBox="1"/>
          <p:nvPr/>
        </p:nvSpPr>
        <p:spPr>
          <a:xfrm rot="16200000">
            <a:off x="3030867" y="1767981"/>
            <a:ext cx="552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EEG</a:t>
            </a:r>
          </a:p>
        </p:txBody>
      </p:sp>
      <p:sp>
        <p:nvSpPr>
          <p:cNvPr id="72" name="Rechteck 71">
            <a:extLst>
              <a:ext uri="{FF2B5EF4-FFF2-40B4-BE49-F238E27FC236}">
                <a16:creationId xmlns:a16="http://schemas.microsoft.com/office/drawing/2014/main" id="{1AC9A4F3-9663-690B-D76D-D99BC7DFB5DE}"/>
              </a:ext>
            </a:extLst>
          </p:cNvPr>
          <p:cNvSpPr/>
          <p:nvPr/>
        </p:nvSpPr>
        <p:spPr>
          <a:xfrm>
            <a:off x="2317893" y="1601701"/>
            <a:ext cx="397023" cy="65990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73" name="Geschweifte Klammer rechts 72">
            <a:extLst>
              <a:ext uri="{FF2B5EF4-FFF2-40B4-BE49-F238E27FC236}">
                <a16:creationId xmlns:a16="http://schemas.microsoft.com/office/drawing/2014/main" id="{D7B211A1-6D48-98F8-1C5C-6EDBDF58C84F}"/>
              </a:ext>
            </a:extLst>
          </p:cNvPr>
          <p:cNvSpPr/>
          <p:nvPr/>
        </p:nvSpPr>
        <p:spPr>
          <a:xfrm>
            <a:off x="2925409" y="1179011"/>
            <a:ext cx="182742" cy="42469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5" name="Textfeld 74">
            <a:extLst>
              <a:ext uri="{FF2B5EF4-FFF2-40B4-BE49-F238E27FC236}">
                <a16:creationId xmlns:a16="http://schemas.microsoft.com/office/drawing/2014/main" id="{D8836F91-98E9-2992-3598-648446048230}"/>
              </a:ext>
            </a:extLst>
          </p:cNvPr>
          <p:cNvSpPr txBox="1"/>
          <p:nvPr/>
        </p:nvSpPr>
        <p:spPr>
          <a:xfrm rot="16200000">
            <a:off x="3019314" y="1228242"/>
            <a:ext cx="575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EVU</a:t>
            </a:r>
          </a:p>
        </p:txBody>
      </p:sp>
      <p:sp>
        <p:nvSpPr>
          <p:cNvPr id="76" name="Textfeld 75">
            <a:extLst>
              <a:ext uri="{FF2B5EF4-FFF2-40B4-BE49-F238E27FC236}">
                <a16:creationId xmlns:a16="http://schemas.microsoft.com/office/drawing/2014/main" id="{3E444FC8-B448-0BAA-6D35-1A2A3142F1E4}"/>
              </a:ext>
            </a:extLst>
          </p:cNvPr>
          <p:cNvSpPr txBox="1"/>
          <p:nvPr/>
        </p:nvSpPr>
        <p:spPr>
          <a:xfrm>
            <a:off x="1467775" y="5405293"/>
            <a:ext cx="26750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Quelle + Eigene Erzeugung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AED35661-C99C-C711-29F2-E59C45AF0A6F}"/>
              </a:ext>
            </a:extLst>
          </p:cNvPr>
          <p:cNvSpPr txBox="1"/>
          <p:nvPr/>
        </p:nvSpPr>
        <p:spPr>
          <a:xfrm>
            <a:off x="4695273" y="2617852"/>
            <a:ext cx="24574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000" b="1" dirty="0"/>
              <a:t>Welche Daten haben </a:t>
            </a:r>
            <a:br>
              <a:rPr lang="de-DE" sz="2000" b="1" dirty="0"/>
            </a:br>
            <a:r>
              <a:rPr lang="de-DE" sz="2000" b="1" dirty="0"/>
              <a:t>wir aus der EEG?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953492D4-7A52-506E-AE48-06EF03B66DDA}"/>
              </a:ext>
            </a:extLst>
          </p:cNvPr>
          <p:cNvSpPr txBox="1"/>
          <p:nvPr/>
        </p:nvSpPr>
        <p:spPr>
          <a:xfrm>
            <a:off x="4796937" y="3722605"/>
            <a:ext cx="22541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000" b="1" dirty="0"/>
              <a:t>Eigenverbrauch aus</a:t>
            </a:r>
            <a:br>
              <a:rPr lang="de-DE" sz="2000" b="1" dirty="0"/>
            </a:br>
            <a:r>
              <a:rPr lang="de-DE" sz="2000" b="1" dirty="0"/>
              <a:t>dem WR-Portal</a:t>
            </a:r>
          </a:p>
        </p:txBody>
      </p:sp>
    </p:spTree>
    <p:extLst>
      <p:ext uri="{BB962C8B-B14F-4D97-AF65-F5344CB8AC3E}">
        <p14:creationId xmlns:p14="http://schemas.microsoft.com/office/powerpoint/2010/main" val="1581830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0" grpId="1" animBg="1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23528" y="620688"/>
            <a:ext cx="6408712" cy="1470025"/>
          </a:xfrm>
        </p:spPr>
        <p:txBody>
          <a:bodyPr/>
          <a:lstStyle/>
          <a:p>
            <a:pPr algn="l"/>
            <a:r>
              <a:rPr lang="de-DE" dirty="0"/>
              <a:t>Vielen Dank!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0" y="5947048"/>
            <a:ext cx="9144000" cy="910952"/>
          </a:xfrm>
        </p:spPr>
        <p:txBody>
          <a:bodyPr/>
          <a:lstStyle/>
          <a:p>
            <a:r>
              <a:rPr lang="de-DE" sz="2800" dirty="0"/>
              <a:t>Klima- und Energiemodellregion Traunstein</a:t>
            </a:r>
          </a:p>
        </p:txBody>
      </p:sp>
      <p:sp>
        <p:nvSpPr>
          <p:cNvPr id="13" name="Fußzeilenplatzhalter 12"/>
          <p:cNvSpPr>
            <a:spLocks noGrp="1"/>
          </p:cNvSpPr>
          <p:nvPr>
            <p:ph type="ftr" sz="quarter" idx="11"/>
          </p:nvPr>
        </p:nvSpPr>
        <p:spPr>
          <a:xfrm>
            <a:off x="1475656" y="6356350"/>
            <a:ext cx="6241196" cy="365125"/>
          </a:xfrm>
        </p:spPr>
        <p:txBody>
          <a:bodyPr/>
          <a:lstStyle/>
          <a:p>
            <a:r>
              <a:rPr lang="de-DE" sz="1600" dirty="0" err="1"/>
              <a:t>TechnoZ</a:t>
            </a:r>
            <a:r>
              <a:rPr lang="de-DE" sz="1600" dirty="0"/>
              <a:t> Gmunden </a:t>
            </a:r>
            <a:r>
              <a:rPr lang="de-DE" sz="1600" dirty="0" err="1"/>
              <a:t>Krottenseestraße</a:t>
            </a:r>
            <a:r>
              <a:rPr lang="de-DE" sz="1600" dirty="0"/>
              <a:t> 45, 4810 Gmunden</a:t>
            </a:r>
          </a:p>
        </p:txBody>
      </p:sp>
      <p:sp>
        <p:nvSpPr>
          <p:cNvPr id="14" name="Foliennummernplatzhalt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FCFF-FAA6-4DE3-A37E-B23ED37DE90E}" type="slidenum">
              <a:rPr lang="de-DE" smtClean="0"/>
              <a:t>13</a:t>
            </a:fld>
            <a:endParaRPr lang="de-DE"/>
          </a:p>
        </p:txBody>
      </p:sp>
      <p:sp>
        <p:nvSpPr>
          <p:cNvPr id="11" name="Textfeld 10"/>
          <p:cNvSpPr txBox="1"/>
          <p:nvPr/>
        </p:nvSpPr>
        <p:spPr>
          <a:xfrm>
            <a:off x="683568" y="2204864"/>
            <a:ext cx="698477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de-DE" sz="4000" b="1" dirty="0"/>
          </a:p>
          <a:p>
            <a:pPr algn="ctr"/>
            <a:r>
              <a:rPr lang="de-DE" sz="4000" b="1" dirty="0"/>
              <a:t>Ich beantworte gerne Ihre Fragen.</a:t>
            </a:r>
          </a:p>
          <a:p>
            <a:pPr algn="ctr"/>
            <a:endParaRPr lang="de-DE" sz="4000" b="1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66373518-6BAE-492A-9010-304B5F0CFF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1227" y="404664"/>
            <a:ext cx="2341253" cy="1560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6843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5DA431-FF3D-BF92-3A3B-BFA3468C9D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>
            <a:extLst>
              <a:ext uri="{FF2B5EF4-FFF2-40B4-BE49-F238E27FC236}">
                <a16:creationId xmlns:a16="http://schemas.microsoft.com/office/drawing/2014/main" id="{7EF64565-3640-E64A-E6AF-017024F04C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5947048"/>
            <a:ext cx="9144000" cy="910952"/>
          </a:xfrm>
        </p:spPr>
        <p:txBody>
          <a:bodyPr/>
          <a:lstStyle/>
          <a:p>
            <a:r>
              <a:rPr lang="de-DE" sz="2800" dirty="0"/>
              <a:t>Klima- und Energiemodellregion Traunstein</a:t>
            </a:r>
          </a:p>
        </p:txBody>
      </p:sp>
      <p:sp>
        <p:nvSpPr>
          <p:cNvPr id="13" name="Fußzeilenplatzhalter 12">
            <a:extLst>
              <a:ext uri="{FF2B5EF4-FFF2-40B4-BE49-F238E27FC236}">
                <a16:creationId xmlns:a16="http://schemas.microsoft.com/office/drawing/2014/main" id="{EE77C306-F674-787D-1945-3146A0228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75656" y="6356350"/>
            <a:ext cx="6241196" cy="365125"/>
          </a:xfrm>
        </p:spPr>
        <p:txBody>
          <a:bodyPr/>
          <a:lstStyle/>
          <a:p>
            <a:r>
              <a:rPr lang="de-DE" sz="1600" dirty="0" err="1"/>
              <a:t>TechnoZ</a:t>
            </a:r>
            <a:r>
              <a:rPr lang="de-DE" sz="1600" dirty="0"/>
              <a:t> Gmunden </a:t>
            </a:r>
            <a:r>
              <a:rPr lang="de-DE" sz="1600" dirty="0" err="1"/>
              <a:t>Krottenseestraße</a:t>
            </a:r>
            <a:r>
              <a:rPr lang="de-DE" sz="1600" dirty="0"/>
              <a:t> 45, 4810 Gmunden</a:t>
            </a:r>
          </a:p>
        </p:txBody>
      </p:sp>
      <p:sp>
        <p:nvSpPr>
          <p:cNvPr id="14" name="Foliennummernplatzhalter 13">
            <a:extLst>
              <a:ext uri="{FF2B5EF4-FFF2-40B4-BE49-F238E27FC236}">
                <a16:creationId xmlns:a16="http://schemas.microsoft.com/office/drawing/2014/main" id="{B1EDF4D5-A3E5-7CDA-ECF4-1557050A43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FCFF-FAA6-4DE3-A37E-B23ED37DE90E}" type="slidenum">
              <a:rPr lang="de-DE" smtClean="0"/>
              <a:t>14</a:t>
            </a:fld>
            <a:endParaRPr lang="de-DE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788D3391-BECD-F97C-B4BB-C22CCA3A48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04664"/>
            <a:ext cx="2341253" cy="1560835"/>
          </a:xfrm>
          <a:prstGeom prst="rect">
            <a:avLst/>
          </a:prstGeom>
        </p:spPr>
      </p:pic>
      <p:sp>
        <p:nvSpPr>
          <p:cNvPr id="19" name="Titel 1">
            <a:extLst>
              <a:ext uri="{FF2B5EF4-FFF2-40B4-BE49-F238E27FC236}">
                <a16:creationId xmlns:a16="http://schemas.microsoft.com/office/drawing/2014/main" id="{6F9472E8-89D7-07D4-71CA-0381ABC03A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528" y="620688"/>
            <a:ext cx="6408712" cy="1470025"/>
          </a:xfrm>
        </p:spPr>
        <p:txBody>
          <a:bodyPr/>
          <a:lstStyle/>
          <a:p>
            <a:pPr algn="l"/>
            <a:r>
              <a:rPr lang="de-DE" dirty="0"/>
              <a:t>Die Basis sind Zahlen</a:t>
            </a:r>
          </a:p>
        </p:txBody>
      </p:sp>
      <p:pic>
        <p:nvPicPr>
          <p:cNvPr id="4" name="Grafik 3" descr="Ein Bild, das Text, Screenshot, Software, Webseite enthält.&#10;&#10;KI-generierte Inhalte können fehlerhaft sein.">
            <a:extLst>
              <a:ext uri="{FF2B5EF4-FFF2-40B4-BE49-F238E27FC236}">
                <a16:creationId xmlns:a16="http://schemas.microsoft.com/office/drawing/2014/main" id="{9D3906A7-F97F-4A2A-C4DF-733E625996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844824"/>
            <a:ext cx="4392488" cy="4018900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7539B470-8EB8-9B89-BA70-2C3284C107EA}"/>
              </a:ext>
            </a:extLst>
          </p:cNvPr>
          <p:cNvSpPr txBox="1"/>
          <p:nvPr/>
        </p:nvSpPr>
        <p:spPr>
          <a:xfrm>
            <a:off x="6012160" y="3216873"/>
            <a:ext cx="20348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mitglied.s4e.at</a:t>
            </a:r>
          </a:p>
        </p:txBody>
      </p:sp>
    </p:spTree>
    <p:extLst>
      <p:ext uri="{BB962C8B-B14F-4D97-AF65-F5344CB8AC3E}">
        <p14:creationId xmlns:p14="http://schemas.microsoft.com/office/powerpoint/2010/main" val="2010276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23528" y="620688"/>
            <a:ext cx="6408712" cy="1470025"/>
          </a:xfrm>
        </p:spPr>
        <p:txBody>
          <a:bodyPr/>
          <a:lstStyle/>
          <a:p>
            <a:pPr algn="l"/>
            <a:r>
              <a:rPr lang="de-DE" dirty="0"/>
              <a:t>Warum PV-Ausbau?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0" y="5947048"/>
            <a:ext cx="9144000" cy="910952"/>
          </a:xfrm>
        </p:spPr>
        <p:txBody>
          <a:bodyPr/>
          <a:lstStyle/>
          <a:p>
            <a:r>
              <a:rPr lang="de-DE" sz="2800" dirty="0"/>
              <a:t>Klima- und Energiemodellregion Traunstein</a:t>
            </a:r>
          </a:p>
        </p:txBody>
      </p:sp>
      <p:sp>
        <p:nvSpPr>
          <p:cNvPr id="13" name="Fußzeilenplatzhalter 12"/>
          <p:cNvSpPr>
            <a:spLocks noGrp="1"/>
          </p:cNvSpPr>
          <p:nvPr>
            <p:ph type="ftr" sz="quarter" idx="11"/>
          </p:nvPr>
        </p:nvSpPr>
        <p:spPr>
          <a:xfrm>
            <a:off x="1475656" y="6356350"/>
            <a:ext cx="6241196" cy="365125"/>
          </a:xfrm>
        </p:spPr>
        <p:txBody>
          <a:bodyPr/>
          <a:lstStyle/>
          <a:p>
            <a:r>
              <a:rPr lang="de-DE" sz="1600" dirty="0" err="1"/>
              <a:t>TechnoZ</a:t>
            </a:r>
            <a:r>
              <a:rPr lang="de-DE" sz="1600" dirty="0"/>
              <a:t> Gmunden </a:t>
            </a:r>
            <a:r>
              <a:rPr lang="de-DE" sz="1600" dirty="0" err="1"/>
              <a:t>Krottenseestraße</a:t>
            </a:r>
            <a:r>
              <a:rPr lang="de-DE" sz="1600" dirty="0"/>
              <a:t> 45, 4810 Gmunden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66373518-6BAE-492A-9010-304B5F0CFF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1227" y="404664"/>
            <a:ext cx="2341253" cy="1560835"/>
          </a:xfrm>
          <a:prstGeom prst="rect">
            <a:avLst/>
          </a:prstGeom>
        </p:spPr>
      </p:pic>
      <p:sp>
        <p:nvSpPr>
          <p:cNvPr id="17" name="Textfeld 16"/>
          <p:cNvSpPr txBox="1"/>
          <p:nvPr/>
        </p:nvSpPr>
        <p:spPr>
          <a:xfrm>
            <a:off x="1403648" y="2390701"/>
            <a:ext cx="6120680" cy="2539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120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2400" b="1" dirty="0"/>
              <a:t>Geopolitische Gegebenheiten</a:t>
            </a:r>
          </a:p>
          <a:p>
            <a:pPr marL="6120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2400" b="1" dirty="0"/>
              <a:t>Strompreise </a:t>
            </a:r>
          </a:p>
          <a:p>
            <a:pPr marL="6120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2400" b="1" dirty="0"/>
              <a:t>Selbstversorgung und hohe Autarkie aus </a:t>
            </a:r>
            <a:r>
              <a:rPr lang="de-DE" sz="2400" b="1" dirty="0" err="1"/>
              <a:t>sicht</a:t>
            </a:r>
            <a:r>
              <a:rPr lang="de-DE" sz="2400" b="1" dirty="0"/>
              <a:t> des Landes bzw. im Europäischen Umfeld</a:t>
            </a:r>
          </a:p>
          <a:p>
            <a:pPr marL="6120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2400" b="1" dirty="0"/>
              <a:t>Energiewende</a:t>
            </a:r>
          </a:p>
        </p:txBody>
      </p:sp>
      <p:pic>
        <p:nvPicPr>
          <p:cNvPr id="15" name="Grafik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5156" y="1998247"/>
            <a:ext cx="5917664" cy="3324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000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23528" y="620688"/>
            <a:ext cx="6408712" cy="1470025"/>
          </a:xfrm>
        </p:spPr>
        <p:txBody>
          <a:bodyPr/>
          <a:lstStyle/>
          <a:p>
            <a:pPr algn="l"/>
            <a:r>
              <a:rPr lang="de-DE" dirty="0"/>
              <a:t>KEM – Was ist das?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0" y="5947048"/>
            <a:ext cx="9144000" cy="910952"/>
          </a:xfrm>
        </p:spPr>
        <p:txBody>
          <a:bodyPr/>
          <a:lstStyle/>
          <a:p>
            <a:r>
              <a:rPr lang="de-DE" sz="2800" dirty="0"/>
              <a:t>Klima- und Energiemodellregion Traunstein</a:t>
            </a:r>
          </a:p>
        </p:txBody>
      </p:sp>
      <p:sp>
        <p:nvSpPr>
          <p:cNvPr id="13" name="Fußzeilenplatzhalter 12"/>
          <p:cNvSpPr>
            <a:spLocks noGrp="1"/>
          </p:cNvSpPr>
          <p:nvPr>
            <p:ph type="ftr" sz="quarter" idx="11"/>
          </p:nvPr>
        </p:nvSpPr>
        <p:spPr>
          <a:xfrm>
            <a:off x="1475656" y="6356350"/>
            <a:ext cx="6241196" cy="365125"/>
          </a:xfrm>
        </p:spPr>
        <p:txBody>
          <a:bodyPr/>
          <a:lstStyle/>
          <a:p>
            <a:r>
              <a:rPr lang="de-DE" sz="1600" dirty="0" err="1"/>
              <a:t>TechnoZ</a:t>
            </a:r>
            <a:r>
              <a:rPr lang="de-DE" sz="1600" dirty="0"/>
              <a:t> Gmunden </a:t>
            </a:r>
            <a:r>
              <a:rPr lang="de-DE" sz="1600" dirty="0" err="1"/>
              <a:t>Krottenseestraße</a:t>
            </a:r>
            <a:r>
              <a:rPr lang="de-DE" sz="1600" dirty="0"/>
              <a:t> 45, 4810 Gmunden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683568" y="2418172"/>
            <a:ext cx="7272808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9100">
              <a:spcBef>
                <a:spcPts val="600"/>
              </a:spcBef>
              <a:spcAft>
                <a:spcPts val="600"/>
              </a:spcAft>
            </a:pPr>
            <a:r>
              <a:rPr lang="de-DE" sz="2400" b="1" dirty="0"/>
              <a:t>Programm vom Bund</a:t>
            </a:r>
          </a:p>
          <a:p>
            <a:pPr marL="269100">
              <a:spcBef>
                <a:spcPts val="600"/>
              </a:spcBef>
              <a:spcAft>
                <a:spcPts val="600"/>
              </a:spcAft>
            </a:pPr>
            <a:r>
              <a:rPr lang="de-DE" sz="2400" b="1" dirty="0"/>
              <a:t>Derzeit 130 KEMs mit 1.177 (von 2.095) Gemeinden</a:t>
            </a:r>
          </a:p>
          <a:p>
            <a:pPr marL="269100">
              <a:spcBef>
                <a:spcPts val="600"/>
              </a:spcBef>
              <a:spcAft>
                <a:spcPts val="600"/>
              </a:spcAft>
            </a:pPr>
            <a:r>
              <a:rPr lang="de-DE" sz="2000" dirty="0">
                <a:hlinkClick r:id="rId3"/>
              </a:rPr>
              <a:t>-&gt; https://orte-von-morgen.at</a:t>
            </a:r>
            <a:endParaRPr lang="de-DE" sz="2000" dirty="0"/>
          </a:p>
          <a:p>
            <a:pPr marL="269100">
              <a:spcBef>
                <a:spcPts val="600"/>
              </a:spcBef>
              <a:spcAft>
                <a:spcPts val="600"/>
              </a:spcAft>
            </a:pPr>
            <a:r>
              <a:rPr lang="de-DE" sz="2400" b="1" dirty="0" err="1"/>
              <a:t>ModellregionsmanagerIn</a:t>
            </a:r>
            <a:r>
              <a:rPr lang="de-DE" sz="2400" b="1" dirty="0"/>
              <a:t> ist Ansprechpartner und hat Ressourcen für Projekte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66373518-6BAE-492A-9010-304B5F0CFF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1227" y="404664"/>
            <a:ext cx="2341253" cy="1560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7760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39ECA089-60B7-5B76-446A-C1FB09FB63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5156" y="1998247"/>
            <a:ext cx="5917664" cy="3324063"/>
          </a:xfrm>
          <a:prstGeom prst="rect">
            <a:avLst/>
          </a:prstGeom>
        </p:spPr>
      </p:pic>
      <p:sp>
        <p:nvSpPr>
          <p:cNvPr id="16" name="Textfeld 15"/>
          <p:cNvSpPr txBox="1"/>
          <p:nvPr/>
        </p:nvSpPr>
        <p:spPr>
          <a:xfrm>
            <a:off x="1403648" y="2390701"/>
            <a:ext cx="6120680" cy="2539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120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2400" b="1" dirty="0">
                <a:solidFill>
                  <a:schemeClr val="bg1"/>
                </a:solidFill>
              </a:rPr>
              <a:t>Auf Basis des „Integrierten Öst. Netzinfrastrukturplans“ bis 2030 alleine für PV 21 TWh</a:t>
            </a:r>
          </a:p>
          <a:p>
            <a:pPr marL="6120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2400" b="1" dirty="0">
                <a:solidFill>
                  <a:schemeClr val="bg1"/>
                </a:solidFill>
              </a:rPr>
              <a:t>Das sind 21 </a:t>
            </a:r>
            <a:r>
              <a:rPr lang="de-DE" sz="2400" b="1" dirty="0" err="1">
                <a:solidFill>
                  <a:schemeClr val="bg1"/>
                </a:solidFill>
              </a:rPr>
              <a:t>GWp</a:t>
            </a:r>
            <a:r>
              <a:rPr lang="de-DE" sz="2400" b="1" dirty="0">
                <a:solidFill>
                  <a:schemeClr val="bg1"/>
                </a:solidFill>
              </a:rPr>
              <a:t> oder 21.000 </a:t>
            </a:r>
            <a:r>
              <a:rPr lang="de-DE" sz="2400" b="1" dirty="0" err="1">
                <a:solidFill>
                  <a:schemeClr val="bg1"/>
                </a:solidFill>
              </a:rPr>
              <a:t>MWp</a:t>
            </a:r>
            <a:endParaRPr lang="de-DE" sz="2400" b="1" dirty="0">
              <a:solidFill>
                <a:schemeClr val="bg1"/>
              </a:solidFill>
            </a:endParaRPr>
          </a:p>
          <a:p>
            <a:pPr marL="6120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2400" b="1" dirty="0">
                <a:solidFill>
                  <a:schemeClr val="bg1"/>
                </a:solidFill>
              </a:rPr>
              <a:t>Stand Ende 2025 etwa 10,4 </a:t>
            </a:r>
            <a:r>
              <a:rPr lang="de-DE" sz="2400" b="1" dirty="0" err="1">
                <a:solidFill>
                  <a:schemeClr val="bg1"/>
                </a:solidFill>
              </a:rPr>
              <a:t>GWp</a:t>
            </a:r>
            <a:endParaRPr lang="de-DE" sz="2400" b="1" dirty="0">
              <a:solidFill>
                <a:schemeClr val="bg1"/>
              </a:solidFill>
            </a:endParaRPr>
          </a:p>
          <a:p>
            <a:pPr marL="6120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2400" b="1" dirty="0">
                <a:solidFill>
                  <a:schemeClr val="bg1"/>
                </a:solidFill>
              </a:rPr>
              <a:t>Es fehlen noch  10,6 </a:t>
            </a:r>
            <a:r>
              <a:rPr lang="de-DE" sz="2400" b="1" dirty="0" err="1">
                <a:solidFill>
                  <a:schemeClr val="bg1"/>
                </a:solidFill>
              </a:rPr>
              <a:t>GWp</a:t>
            </a:r>
            <a:endParaRPr lang="de-DE" sz="2400" b="1" dirty="0">
              <a:solidFill>
                <a:schemeClr val="bg1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23528" y="620688"/>
            <a:ext cx="6408712" cy="1470025"/>
          </a:xfrm>
        </p:spPr>
        <p:txBody>
          <a:bodyPr/>
          <a:lstStyle/>
          <a:p>
            <a:pPr algn="l"/>
            <a:r>
              <a:rPr lang="de-DE" dirty="0"/>
              <a:t>Warum PV-Ausbau?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0" y="5947048"/>
            <a:ext cx="9144000" cy="910952"/>
          </a:xfrm>
        </p:spPr>
        <p:txBody>
          <a:bodyPr/>
          <a:lstStyle/>
          <a:p>
            <a:r>
              <a:rPr lang="de-DE" sz="2800" dirty="0"/>
              <a:t>Klima- und Energiemodellregion Traunstein</a:t>
            </a:r>
          </a:p>
        </p:txBody>
      </p:sp>
      <p:sp>
        <p:nvSpPr>
          <p:cNvPr id="13" name="Fußzeilenplatzhalter 12"/>
          <p:cNvSpPr>
            <a:spLocks noGrp="1"/>
          </p:cNvSpPr>
          <p:nvPr>
            <p:ph type="ftr" sz="quarter" idx="11"/>
          </p:nvPr>
        </p:nvSpPr>
        <p:spPr>
          <a:xfrm>
            <a:off x="1475656" y="6356350"/>
            <a:ext cx="6241196" cy="365125"/>
          </a:xfrm>
        </p:spPr>
        <p:txBody>
          <a:bodyPr/>
          <a:lstStyle/>
          <a:p>
            <a:r>
              <a:rPr lang="de-DE" sz="1600" dirty="0" err="1"/>
              <a:t>TechnoZ</a:t>
            </a:r>
            <a:r>
              <a:rPr lang="de-DE" sz="1600" dirty="0"/>
              <a:t> Gmunden </a:t>
            </a:r>
            <a:r>
              <a:rPr lang="de-DE" sz="1600" dirty="0" err="1"/>
              <a:t>Krottenseestraße</a:t>
            </a:r>
            <a:r>
              <a:rPr lang="de-DE" sz="1600" dirty="0"/>
              <a:t> 45, 4810 Gmunden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66373518-6BAE-492A-9010-304B5F0CFF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1227" y="404664"/>
            <a:ext cx="2341253" cy="1560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179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2FB0EBC6-E8E9-4DD2-768F-855E4C16D7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5156" y="1998247"/>
            <a:ext cx="5917664" cy="3324063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23528" y="620688"/>
            <a:ext cx="6408712" cy="1470025"/>
          </a:xfrm>
        </p:spPr>
        <p:txBody>
          <a:bodyPr/>
          <a:lstStyle/>
          <a:p>
            <a:pPr algn="l"/>
            <a:r>
              <a:rPr lang="de-DE" dirty="0"/>
              <a:t>Warum PV-Ausbau?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0" y="5947048"/>
            <a:ext cx="9144000" cy="910952"/>
          </a:xfrm>
        </p:spPr>
        <p:txBody>
          <a:bodyPr/>
          <a:lstStyle/>
          <a:p>
            <a:r>
              <a:rPr lang="de-DE" sz="2800" dirty="0"/>
              <a:t>Klima- und Energiemodellregion Traunstein</a:t>
            </a:r>
          </a:p>
        </p:txBody>
      </p:sp>
      <p:sp>
        <p:nvSpPr>
          <p:cNvPr id="13" name="Fußzeilenplatzhalter 12"/>
          <p:cNvSpPr>
            <a:spLocks noGrp="1"/>
          </p:cNvSpPr>
          <p:nvPr>
            <p:ph type="ftr" sz="quarter" idx="11"/>
          </p:nvPr>
        </p:nvSpPr>
        <p:spPr>
          <a:xfrm>
            <a:off x="1475656" y="6356350"/>
            <a:ext cx="6241196" cy="365125"/>
          </a:xfrm>
        </p:spPr>
        <p:txBody>
          <a:bodyPr/>
          <a:lstStyle/>
          <a:p>
            <a:r>
              <a:rPr lang="de-DE" sz="1600" dirty="0" err="1"/>
              <a:t>TechnoZ</a:t>
            </a:r>
            <a:r>
              <a:rPr lang="de-DE" sz="1600" dirty="0"/>
              <a:t> Gmunden </a:t>
            </a:r>
            <a:r>
              <a:rPr lang="de-DE" sz="1600" dirty="0" err="1"/>
              <a:t>Krottenseestraße</a:t>
            </a:r>
            <a:r>
              <a:rPr lang="de-DE" sz="1600" dirty="0"/>
              <a:t> 45, 4810 Gmunden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66373518-6BAE-492A-9010-304B5F0CFF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1227" y="404664"/>
            <a:ext cx="2341253" cy="1560835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>
          <a:xfrm>
            <a:off x="1475656" y="2638885"/>
            <a:ext cx="59328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9100" algn="ctr">
              <a:spcAft>
                <a:spcPts val="600"/>
              </a:spcAft>
            </a:pPr>
            <a:r>
              <a:rPr lang="de-DE" sz="2400" b="1" dirty="0">
                <a:solidFill>
                  <a:schemeClr val="bg1"/>
                </a:solidFill>
              </a:rPr>
              <a:t>Die Anlage am Bild hat 4 </a:t>
            </a:r>
            <a:r>
              <a:rPr lang="de-DE" sz="2400" b="1" dirty="0" err="1">
                <a:solidFill>
                  <a:schemeClr val="bg1"/>
                </a:solidFill>
              </a:rPr>
              <a:t>MWp</a:t>
            </a:r>
            <a:r>
              <a:rPr lang="de-DE" sz="2400" b="1" dirty="0">
                <a:solidFill>
                  <a:schemeClr val="bg1"/>
                </a:solidFill>
              </a:rPr>
              <a:t> …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1907704" y="3070138"/>
            <a:ext cx="532859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9100" algn="ctr">
              <a:spcAft>
                <a:spcPts val="600"/>
              </a:spcAft>
            </a:pPr>
            <a:r>
              <a:rPr lang="de-DE" sz="2400" b="1" dirty="0">
                <a:solidFill>
                  <a:schemeClr val="bg1"/>
                </a:solidFill>
              </a:rPr>
              <a:t>Bis 2030 brauchen wir noch 2.650 solcher Anlagen…</a:t>
            </a:r>
          </a:p>
          <a:p>
            <a:pPr marL="269100" algn="ctr">
              <a:spcAft>
                <a:spcPts val="600"/>
              </a:spcAft>
            </a:pPr>
            <a:r>
              <a:rPr lang="de-DE" sz="2400" b="1" dirty="0">
                <a:solidFill>
                  <a:schemeClr val="bg1"/>
                </a:solidFill>
              </a:rPr>
              <a:t>… also Mo - Fr</a:t>
            </a:r>
          </a:p>
          <a:p>
            <a:pPr marL="269100" algn="ctr">
              <a:spcAft>
                <a:spcPts val="600"/>
              </a:spcAft>
            </a:pPr>
            <a:r>
              <a:rPr lang="de-DE" sz="2400" b="1" dirty="0">
                <a:solidFill>
                  <a:schemeClr val="bg1"/>
                </a:solidFill>
              </a:rPr>
              <a:t>2 solcher Anlagen, die täglich in Betrieb gehen.</a:t>
            </a:r>
          </a:p>
        </p:txBody>
      </p:sp>
    </p:spTree>
    <p:extLst>
      <p:ext uri="{BB962C8B-B14F-4D97-AF65-F5344CB8AC3E}">
        <p14:creationId xmlns:p14="http://schemas.microsoft.com/office/powerpoint/2010/main" val="2043524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82BD45C5-3A85-272D-9339-ED5B49209B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>
            <a:extLst>
              <a:ext uri="{FF2B5EF4-FFF2-40B4-BE49-F238E27FC236}">
                <a16:creationId xmlns:a16="http://schemas.microsoft.com/office/drawing/2014/main" id="{9EA6F6F3-4B07-6E08-A3AB-B4D96B10DE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5947048"/>
            <a:ext cx="9144000" cy="910952"/>
          </a:xfrm>
        </p:spPr>
        <p:txBody>
          <a:bodyPr/>
          <a:lstStyle/>
          <a:p>
            <a:r>
              <a:rPr lang="de-DE" sz="2800" dirty="0"/>
              <a:t>Klima- und Energiemodellregion Traunstein</a:t>
            </a:r>
          </a:p>
        </p:txBody>
      </p:sp>
      <p:sp>
        <p:nvSpPr>
          <p:cNvPr id="13" name="Fußzeilenplatzhalter 12">
            <a:extLst>
              <a:ext uri="{FF2B5EF4-FFF2-40B4-BE49-F238E27FC236}">
                <a16:creationId xmlns:a16="http://schemas.microsoft.com/office/drawing/2014/main" id="{CFCF0886-C134-EE6F-D29E-DC6C3EA9B9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75656" y="6356350"/>
            <a:ext cx="6241196" cy="365125"/>
          </a:xfrm>
        </p:spPr>
        <p:txBody>
          <a:bodyPr/>
          <a:lstStyle/>
          <a:p>
            <a:r>
              <a:rPr lang="de-DE" sz="1600" dirty="0" err="1"/>
              <a:t>TechnoZ</a:t>
            </a:r>
            <a:r>
              <a:rPr lang="de-DE" sz="1600" dirty="0"/>
              <a:t> Gmunden </a:t>
            </a:r>
            <a:r>
              <a:rPr lang="de-DE" sz="1600" dirty="0" err="1"/>
              <a:t>Krottenseestraße</a:t>
            </a:r>
            <a:r>
              <a:rPr lang="de-DE" sz="1600" dirty="0"/>
              <a:t> 45, 4810 Gmunden</a:t>
            </a:r>
          </a:p>
        </p:txBody>
      </p:sp>
      <p:sp>
        <p:nvSpPr>
          <p:cNvPr id="14" name="Foliennummernplatzhalter 13">
            <a:extLst>
              <a:ext uri="{FF2B5EF4-FFF2-40B4-BE49-F238E27FC236}">
                <a16:creationId xmlns:a16="http://schemas.microsoft.com/office/drawing/2014/main" id="{A9124821-2627-BBFB-633C-63AE2A592E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FCFF-FAA6-4DE3-A37E-B23ED37DE90E}" type="slidenum">
              <a:rPr lang="de-DE" smtClean="0"/>
              <a:t>19</a:t>
            </a:fld>
            <a:endParaRPr lang="de-DE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013D8AB1-C990-68A3-2297-58DA3008EEF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04664"/>
            <a:ext cx="2341253" cy="1560835"/>
          </a:xfrm>
          <a:prstGeom prst="rect">
            <a:avLst/>
          </a:prstGeom>
        </p:spPr>
      </p:pic>
      <p:sp>
        <p:nvSpPr>
          <p:cNvPr id="19" name="Titel 1">
            <a:extLst>
              <a:ext uri="{FF2B5EF4-FFF2-40B4-BE49-F238E27FC236}">
                <a16:creationId xmlns:a16="http://schemas.microsoft.com/office/drawing/2014/main" id="{3782D469-5B56-9408-FBB1-BA99BFD8BF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528" y="620688"/>
            <a:ext cx="6408712" cy="1470025"/>
          </a:xfrm>
        </p:spPr>
        <p:txBody>
          <a:bodyPr/>
          <a:lstStyle/>
          <a:p>
            <a:pPr algn="l"/>
            <a:r>
              <a:rPr lang="de-DE" dirty="0" err="1"/>
              <a:t>Traunsteinregion</a:t>
            </a:r>
            <a:r>
              <a:rPr lang="de-DE" dirty="0"/>
              <a:t>...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6B7B0D3D-FF63-29D0-7670-CC2EA4C41B6C}"/>
              </a:ext>
            </a:extLst>
          </p:cNvPr>
          <p:cNvSpPr txBox="1"/>
          <p:nvPr/>
        </p:nvSpPr>
        <p:spPr>
          <a:xfrm>
            <a:off x="1259632" y="2233744"/>
            <a:ext cx="6408712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AT" sz="2400" dirty="0"/>
              <a:t>EEG Traunstein, 5 Gemeinden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AT" sz="2400" dirty="0"/>
              <a:t>EEG Laudachtal, 2 Gemeinden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AT" sz="2400" dirty="0"/>
              <a:t>Wimsbacher EEG, 1 Gemeinde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AT" sz="2400" dirty="0"/>
              <a:t>EEG Netzwerk Almtal, 1 Gemeinde</a:t>
            </a:r>
          </a:p>
        </p:txBody>
      </p:sp>
    </p:spTree>
    <p:extLst>
      <p:ext uri="{BB962C8B-B14F-4D97-AF65-F5344CB8AC3E}">
        <p14:creationId xmlns:p14="http://schemas.microsoft.com/office/powerpoint/2010/main" val="308822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C9F415-ED52-2764-72CA-87CFA4F66C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03B95991-7FC6-8A8A-7C9D-163D8557DF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0908" t="16870" r="6178" b="11128"/>
          <a:stretch>
            <a:fillRect/>
          </a:stretch>
        </p:blipFill>
        <p:spPr>
          <a:xfrm>
            <a:off x="1428633" y="754792"/>
            <a:ext cx="5832648" cy="4464497"/>
          </a:xfrm>
          <a:prstGeom prst="rect">
            <a:avLst/>
          </a:prstGeom>
        </p:spPr>
      </p:pic>
      <p:sp>
        <p:nvSpPr>
          <p:cNvPr id="3" name="Untertitel 2">
            <a:extLst>
              <a:ext uri="{FF2B5EF4-FFF2-40B4-BE49-F238E27FC236}">
                <a16:creationId xmlns:a16="http://schemas.microsoft.com/office/drawing/2014/main" id="{0D826A43-3578-101F-AC27-37E9349136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5947048"/>
            <a:ext cx="9144000" cy="910952"/>
          </a:xfrm>
        </p:spPr>
        <p:txBody>
          <a:bodyPr/>
          <a:lstStyle/>
          <a:p>
            <a:r>
              <a:rPr lang="de-DE" sz="2800" dirty="0"/>
              <a:t>Klima- und Energiemodellregion Traunstein</a:t>
            </a:r>
          </a:p>
        </p:txBody>
      </p:sp>
      <p:sp>
        <p:nvSpPr>
          <p:cNvPr id="13" name="Fußzeilenplatzhalter 12">
            <a:extLst>
              <a:ext uri="{FF2B5EF4-FFF2-40B4-BE49-F238E27FC236}">
                <a16:creationId xmlns:a16="http://schemas.microsoft.com/office/drawing/2014/main" id="{FFFD05A3-7E78-6FCB-6247-9B34F94642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75656" y="6356350"/>
            <a:ext cx="6241196" cy="365125"/>
          </a:xfrm>
        </p:spPr>
        <p:txBody>
          <a:bodyPr/>
          <a:lstStyle/>
          <a:p>
            <a:r>
              <a:rPr lang="de-DE" sz="1600" dirty="0" err="1"/>
              <a:t>TechnoZ</a:t>
            </a:r>
            <a:r>
              <a:rPr lang="de-DE" sz="1600" dirty="0"/>
              <a:t> Gmunden </a:t>
            </a:r>
            <a:r>
              <a:rPr lang="de-DE" sz="1600" dirty="0" err="1"/>
              <a:t>Krottenseestraße</a:t>
            </a:r>
            <a:r>
              <a:rPr lang="de-DE" sz="1600" dirty="0"/>
              <a:t> 45, 4810 Gmunden</a:t>
            </a:r>
          </a:p>
        </p:txBody>
      </p:sp>
      <p:sp>
        <p:nvSpPr>
          <p:cNvPr id="14" name="Foliennummernplatzhalter 13">
            <a:extLst>
              <a:ext uri="{FF2B5EF4-FFF2-40B4-BE49-F238E27FC236}">
                <a16:creationId xmlns:a16="http://schemas.microsoft.com/office/drawing/2014/main" id="{58E673E2-9334-7619-EB24-3D65D7DA18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FCFF-FAA6-4DE3-A37E-B23ED37DE90E}" type="slidenum">
              <a:rPr lang="de-DE" smtClean="0"/>
              <a:t>2</a:t>
            </a:fld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44C88279-10C9-0772-9967-E629FF577019}"/>
              </a:ext>
            </a:extLst>
          </p:cNvPr>
          <p:cNvSpPr txBox="1"/>
          <p:nvPr/>
        </p:nvSpPr>
        <p:spPr>
          <a:xfrm>
            <a:off x="971600" y="1268760"/>
            <a:ext cx="2016224" cy="589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AT" sz="2400" b="1" dirty="0"/>
              <a:t>In OÖ</a:t>
            </a:r>
          </a:p>
        </p:txBody>
      </p:sp>
      <p:sp>
        <p:nvSpPr>
          <p:cNvPr id="11" name="Pfeil nach rechts 10">
            <a:extLst>
              <a:ext uri="{FF2B5EF4-FFF2-40B4-BE49-F238E27FC236}">
                <a16:creationId xmlns:a16="http://schemas.microsoft.com/office/drawing/2014/main" id="{72B9BB7B-5922-BC2A-8412-62E836B61B31}"/>
              </a:ext>
            </a:extLst>
          </p:cNvPr>
          <p:cNvSpPr/>
          <p:nvPr/>
        </p:nvSpPr>
        <p:spPr>
          <a:xfrm rot="17713910">
            <a:off x="3189146" y="4161994"/>
            <a:ext cx="1066296" cy="168441"/>
          </a:xfrm>
          <a:prstGeom prst="rightArrow">
            <a:avLst>
              <a:gd name="adj1" fmla="val 31291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550E26DA-C7E1-3D2C-F732-B9855867095B}"/>
              </a:ext>
            </a:extLst>
          </p:cNvPr>
          <p:cNvSpPr txBox="1"/>
          <p:nvPr/>
        </p:nvSpPr>
        <p:spPr>
          <a:xfrm>
            <a:off x="1786344" y="4507063"/>
            <a:ext cx="1600891" cy="461665"/>
          </a:xfrm>
          <a:prstGeom prst="rect">
            <a:avLst/>
          </a:prstGeom>
          <a:solidFill>
            <a:schemeClr val="bg1">
              <a:alpha val="6311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AT" sz="1600" b="1" dirty="0"/>
              <a:t>KEM Traunstein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C3404618-1BF5-680B-7831-1BB77078749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1227" y="404664"/>
            <a:ext cx="2341253" cy="1560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419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6F851BFD-108B-ECC4-CE9C-DC2A18F980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>
            <a:extLst>
              <a:ext uri="{FF2B5EF4-FFF2-40B4-BE49-F238E27FC236}">
                <a16:creationId xmlns:a16="http://schemas.microsoft.com/office/drawing/2014/main" id="{2E140918-3396-E4BF-C25E-87998A1806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5947048"/>
            <a:ext cx="9144000" cy="910952"/>
          </a:xfrm>
        </p:spPr>
        <p:txBody>
          <a:bodyPr/>
          <a:lstStyle/>
          <a:p>
            <a:r>
              <a:rPr lang="de-DE" sz="2800" dirty="0"/>
              <a:t>Klima- und Energiemodellregion Traunstein</a:t>
            </a:r>
          </a:p>
        </p:txBody>
      </p:sp>
      <p:sp>
        <p:nvSpPr>
          <p:cNvPr id="13" name="Fußzeilenplatzhalter 12">
            <a:extLst>
              <a:ext uri="{FF2B5EF4-FFF2-40B4-BE49-F238E27FC236}">
                <a16:creationId xmlns:a16="http://schemas.microsoft.com/office/drawing/2014/main" id="{A3D753C7-466B-3B31-A497-811E60F732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75656" y="6356350"/>
            <a:ext cx="6241196" cy="365125"/>
          </a:xfrm>
        </p:spPr>
        <p:txBody>
          <a:bodyPr/>
          <a:lstStyle/>
          <a:p>
            <a:r>
              <a:rPr lang="de-DE" sz="1600" dirty="0" err="1"/>
              <a:t>TechnoZ</a:t>
            </a:r>
            <a:r>
              <a:rPr lang="de-DE" sz="1600" dirty="0"/>
              <a:t> Gmunden </a:t>
            </a:r>
            <a:r>
              <a:rPr lang="de-DE" sz="1600" dirty="0" err="1"/>
              <a:t>Krottenseestraße</a:t>
            </a:r>
            <a:r>
              <a:rPr lang="de-DE" sz="1600" dirty="0"/>
              <a:t> 45, 4810 Gmunden</a:t>
            </a:r>
          </a:p>
        </p:txBody>
      </p:sp>
      <p:sp>
        <p:nvSpPr>
          <p:cNvPr id="14" name="Foliennummernplatzhalter 13">
            <a:extLst>
              <a:ext uri="{FF2B5EF4-FFF2-40B4-BE49-F238E27FC236}">
                <a16:creationId xmlns:a16="http://schemas.microsoft.com/office/drawing/2014/main" id="{BAF4F07C-B048-31CE-FEBA-857C19D42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FCFF-FAA6-4DE3-A37E-B23ED37DE90E}" type="slidenum">
              <a:rPr lang="de-DE" smtClean="0"/>
              <a:t>20</a:t>
            </a:fld>
            <a:endParaRPr lang="de-DE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28BF0479-4CC3-27DE-7464-119991D3DD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04664"/>
            <a:ext cx="2341253" cy="1560835"/>
          </a:xfrm>
          <a:prstGeom prst="rect">
            <a:avLst/>
          </a:prstGeom>
        </p:spPr>
      </p:pic>
      <p:sp>
        <p:nvSpPr>
          <p:cNvPr id="19" name="Titel 1">
            <a:extLst>
              <a:ext uri="{FF2B5EF4-FFF2-40B4-BE49-F238E27FC236}">
                <a16:creationId xmlns:a16="http://schemas.microsoft.com/office/drawing/2014/main" id="{6C3483AF-BBF3-7BAF-F821-BC7EC54AAD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528" y="620688"/>
            <a:ext cx="6408712" cy="1470025"/>
          </a:xfrm>
        </p:spPr>
        <p:txBody>
          <a:bodyPr/>
          <a:lstStyle/>
          <a:p>
            <a:pPr algn="l"/>
            <a:r>
              <a:rPr lang="de-DE" dirty="0"/>
              <a:t>Kommunikation...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700CD45A-1B8B-3160-28E2-61AA659C9FC3}"/>
              </a:ext>
            </a:extLst>
          </p:cNvPr>
          <p:cNvSpPr txBox="1"/>
          <p:nvPr/>
        </p:nvSpPr>
        <p:spPr>
          <a:xfrm>
            <a:off x="1289186" y="2154425"/>
            <a:ext cx="666719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AT" sz="2000" dirty="0"/>
              <a:t>Newsletter an alle TeilnehmerInnen der Energiegemeinschaften</a:t>
            </a:r>
            <a:br>
              <a:rPr lang="de-AT" sz="2000" dirty="0"/>
            </a:br>
            <a:r>
              <a:rPr lang="de-AT" sz="2000" dirty="0"/>
              <a:t>Bei den EEGs: Abrechnung/Newsletter pro Quartal</a:t>
            </a:r>
            <a:br>
              <a:rPr lang="de-AT" sz="2000" dirty="0"/>
            </a:br>
            <a:r>
              <a:rPr lang="de-AT" sz="2000" dirty="0"/>
              <a:t>Bei der BEG: Abrechnung </a:t>
            </a:r>
            <a:r>
              <a:rPr lang="de-AT" sz="2000" dirty="0" err="1"/>
              <a:t>monatl</a:t>
            </a:r>
            <a:r>
              <a:rPr lang="de-AT" sz="2000" dirty="0"/>
              <a:t>.; Newsletter pro Quartal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AT" sz="2000" dirty="0"/>
              <a:t>Wird gut angenommen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AT" sz="2000" dirty="0"/>
              <a:t>Oktober 2025: 181 gesendete Newsletter, Klicks bei 83 davon – 46 %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AT" sz="2000" dirty="0"/>
              <a:t>Normal sind 5 – 10 %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AT" sz="2000" dirty="0"/>
              <a:t>20 % wäre ein sehr guter Wert</a:t>
            </a:r>
          </a:p>
        </p:txBody>
      </p:sp>
    </p:spTree>
    <p:extLst>
      <p:ext uri="{BB962C8B-B14F-4D97-AF65-F5344CB8AC3E}">
        <p14:creationId xmlns:p14="http://schemas.microsoft.com/office/powerpoint/2010/main" val="1923327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B55FFE75-D182-7B3E-55A0-A76D4AB838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>
            <a:extLst>
              <a:ext uri="{FF2B5EF4-FFF2-40B4-BE49-F238E27FC236}">
                <a16:creationId xmlns:a16="http://schemas.microsoft.com/office/drawing/2014/main" id="{4946D432-462D-00BA-ED84-03835D3BC7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5947048"/>
            <a:ext cx="9144000" cy="910952"/>
          </a:xfrm>
        </p:spPr>
        <p:txBody>
          <a:bodyPr/>
          <a:lstStyle/>
          <a:p>
            <a:r>
              <a:rPr lang="de-DE" sz="2800" dirty="0"/>
              <a:t>Klima- und Energiemodellregion Traunstein</a:t>
            </a:r>
          </a:p>
        </p:txBody>
      </p:sp>
      <p:sp>
        <p:nvSpPr>
          <p:cNvPr id="13" name="Fußzeilenplatzhalter 12">
            <a:extLst>
              <a:ext uri="{FF2B5EF4-FFF2-40B4-BE49-F238E27FC236}">
                <a16:creationId xmlns:a16="http://schemas.microsoft.com/office/drawing/2014/main" id="{8B698AAE-BAA9-4506-DA1D-EA3860A3C1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75656" y="6356350"/>
            <a:ext cx="6241196" cy="365125"/>
          </a:xfrm>
        </p:spPr>
        <p:txBody>
          <a:bodyPr/>
          <a:lstStyle/>
          <a:p>
            <a:r>
              <a:rPr lang="de-DE" sz="1600" dirty="0" err="1"/>
              <a:t>TechnoZ</a:t>
            </a:r>
            <a:r>
              <a:rPr lang="de-DE" sz="1600" dirty="0"/>
              <a:t> Gmunden </a:t>
            </a:r>
            <a:r>
              <a:rPr lang="de-DE" sz="1600" dirty="0" err="1"/>
              <a:t>Krottenseestraße</a:t>
            </a:r>
            <a:r>
              <a:rPr lang="de-DE" sz="1600" dirty="0"/>
              <a:t> 45, 4810 Gmunden</a:t>
            </a:r>
          </a:p>
        </p:txBody>
      </p:sp>
      <p:sp>
        <p:nvSpPr>
          <p:cNvPr id="14" name="Foliennummernplatzhalter 13">
            <a:extLst>
              <a:ext uri="{FF2B5EF4-FFF2-40B4-BE49-F238E27FC236}">
                <a16:creationId xmlns:a16="http://schemas.microsoft.com/office/drawing/2014/main" id="{48FF34CA-E676-92F0-50B4-B55040A7B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FCFF-FAA6-4DE3-A37E-B23ED37DE90E}" type="slidenum">
              <a:rPr lang="de-DE" smtClean="0"/>
              <a:t>21</a:t>
            </a:fld>
            <a:endParaRPr lang="de-DE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40589B6A-A7CF-9AF7-731F-573B05E8D8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04664"/>
            <a:ext cx="2341253" cy="1560835"/>
          </a:xfrm>
          <a:prstGeom prst="rect">
            <a:avLst/>
          </a:prstGeom>
        </p:spPr>
      </p:pic>
      <p:sp>
        <p:nvSpPr>
          <p:cNvPr id="19" name="Titel 1">
            <a:extLst>
              <a:ext uri="{FF2B5EF4-FFF2-40B4-BE49-F238E27FC236}">
                <a16:creationId xmlns:a16="http://schemas.microsoft.com/office/drawing/2014/main" id="{CAC0410B-10F1-7682-7200-17D85FED09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528" y="620688"/>
            <a:ext cx="6408712" cy="1470025"/>
          </a:xfrm>
        </p:spPr>
        <p:txBody>
          <a:bodyPr/>
          <a:lstStyle/>
          <a:p>
            <a:pPr algn="l"/>
            <a:r>
              <a:rPr lang="de-DE" dirty="0"/>
              <a:t>Ein wichtiger Punkt!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689E1C33-3528-A5E0-84A3-EB52F6D38DC2}"/>
              </a:ext>
            </a:extLst>
          </p:cNvPr>
          <p:cNvSpPr txBox="1"/>
          <p:nvPr/>
        </p:nvSpPr>
        <p:spPr>
          <a:xfrm>
            <a:off x="1289186" y="2154425"/>
            <a:ext cx="6408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de-AT" sz="2400" dirty="0"/>
              <a:t>Wer ist der wichtigste Teilnehmer in einer EEG?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B5BF0254-4E8F-2BFC-2B87-871AA18BCC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584" y="2761800"/>
            <a:ext cx="3060700" cy="723900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4FA3CE10-D73B-98E0-1850-C3FE1930FA2B}"/>
              </a:ext>
            </a:extLst>
          </p:cNvPr>
          <p:cNvSpPr txBox="1"/>
          <p:nvPr/>
        </p:nvSpPr>
        <p:spPr>
          <a:xfrm>
            <a:off x="1124991" y="5111519"/>
            <a:ext cx="6408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de-AT" sz="2400" dirty="0"/>
              <a:t>... oder natürlich andere Betreiber, je nach Ort </a:t>
            </a:r>
          </a:p>
        </p:txBody>
      </p:sp>
      <p:pic>
        <p:nvPicPr>
          <p:cNvPr id="8" name="Grafik 7" descr="Ein Bild, das Text, Schrift, Logo, weiß enthält.&#10;&#10;KI-generierte Inhalte können fehlerhaft sein.">
            <a:extLst>
              <a:ext uri="{FF2B5EF4-FFF2-40B4-BE49-F238E27FC236}">
                <a16:creationId xmlns:a16="http://schemas.microsoft.com/office/drawing/2014/main" id="{30A67B8F-B603-E7A1-0DCD-BC8FE4AABB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7974" y="2773249"/>
            <a:ext cx="2574106" cy="1287053"/>
          </a:xfrm>
          <a:prstGeom prst="rect">
            <a:avLst/>
          </a:prstGeom>
        </p:spPr>
      </p:pic>
      <p:pic>
        <p:nvPicPr>
          <p:cNvPr id="11" name="Grafik 10" descr="Ein Bild, das Text, Schrift, Grafiken, Logo enthält.&#10;&#10;KI-generierte Inhalte können fehlerhaft sein.">
            <a:extLst>
              <a:ext uri="{FF2B5EF4-FFF2-40B4-BE49-F238E27FC236}">
                <a16:creationId xmlns:a16="http://schemas.microsoft.com/office/drawing/2014/main" id="{26B5867C-46B1-651B-FDFA-5FA51019411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092" y="3631410"/>
            <a:ext cx="1470025" cy="1470025"/>
          </a:xfrm>
          <a:prstGeom prst="rect">
            <a:avLst/>
          </a:prstGeom>
        </p:spPr>
      </p:pic>
      <p:pic>
        <p:nvPicPr>
          <p:cNvPr id="15" name="Grafik 14" descr="Ein Bild, das Schrift, Logo, Grafiken, Text enthält.&#10;&#10;KI-generierte Inhalte können fehlerhaft sein.">
            <a:extLst>
              <a:ext uri="{FF2B5EF4-FFF2-40B4-BE49-F238E27FC236}">
                <a16:creationId xmlns:a16="http://schemas.microsoft.com/office/drawing/2014/main" id="{6651B578-A409-0464-3FB2-C6FC02B20D0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596" y="3859040"/>
            <a:ext cx="3286953" cy="1014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509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2AFBD0FA-EA5A-6650-68F0-48E9B45BF1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>
            <a:extLst>
              <a:ext uri="{FF2B5EF4-FFF2-40B4-BE49-F238E27FC236}">
                <a16:creationId xmlns:a16="http://schemas.microsoft.com/office/drawing/2014/main" id="{7F72AF64-6AA5-AE75-BC77-6BBFBDE983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5947048"/>
            <a:ext cx="9144000" cy="910952"/>
          </a:xfrm>
        </p:spPr>
        <p:txBody>
          <a:bodyPr/>
          <a:lstStyle/>
          <a:p>
            <a:r>
              <a:rPr lang="de-DE" sz="2800" dirty="0"/>
              <a:t>Klima- und Energiemodellregion Traunstein</a:t>
            </a:r>
          </a:p>
        </p:txBody>
      </p:sp>
      <p:sp>
        <p:nvSpPr>
          <p:cNvPr id="13" name="Fußzeilenplatzhalter 12">
            <a:extLst>
              <a:ext uri="{FF2B5EF4-FFF2-40B4-BE49-F238E27FC236}">
                <a16:creationId xmlns:a16="http://schemas.microsoft.com/office/drawing/2014/main" id="{DF16C1D9-C106-F9DB-5345-7E2151B700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75656" y="6356350"/>
            <a:ext cx="6241196" cy="365125"/>
          </a:xfrm>
        </p:spPr>
        <p:txBody>
          <a:bodyPr/>
          <a:lstStyle/>
          <a:p>
            <a:r>
              <a:rPr lang="de-DE" sz="1600" dirty="0" err="1"/>
              <a:t>TechnoZ</a:t>
            </a:r>
            <a:r>
              <a:rPr lang="de-DE" sz="1600" dirty="0"/>
              <a:t> Gmunden </a:t>
            </a:r>
            <a:r>
              <a:rPr lang="de-DE" sz="1600" dirty="0" err="1"/>
              <a:t>Krottenseestraße</a:t>
            </a:r>
            <a:r>
              <a:rPr lang="de-DE" sz="1600" dirty="0"/>
              <a:t> 45, 4810 Gmunden</a:t>
            </a:r>
          </a:p>
        </p:txBody>
      </p:sp>
      <p:sp>
        <p:nvSpPr>
          <p:cNvPr id="14" name="Foliennummernplatzhalter 13">
            <a:extLst>
              <a:ext uri="{FF2B5EF4-FFF2-40B4-BE49-F238E27FC236}">
                <a16:creationId xmlns:a16="http://schemas.microsoft.com/office/drawing/2014/main" id="{9BF2CEB0-268E-DE52-A092-64861403C6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FCFF-FAA6-4DE3-A37E-B23ED37DE90E}" type="slidenum">
              <a:rPr lang="de-DE" smtClean="0"/>
              <a:t>22</a:t>
            </a:fld>
            <a:endParaRPr lang="de-DE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5396D7B6-D23C-A639-BBA4-DDEADE7E79D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04664"/>
            <a:ext cx="2341253" cy="1560835"/>
          </a:xfrm>
          <a:prstGeom prst="rect">
            <a:avLst/>
          </a:prstGeom>
        </p:spPr>
      </p:pic>
      <p:sp>
        <p:nvSpPr>
          <p:cNvPr id="19" name="Titel 1">
            <a:extLst>
              <a:ext uri="{FF2B5EF4-FFF2-40B4-BE49-F238E27FC236}">
                <a16:creationId xmlns:a16="http://schemas.microsoft.com/office/drawing/2014/main" id="{623AF70B-DFC6-7165-1D1B-E89BF982A3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528" y="620688"/>
            <a:ext cx="6408712" cy="1470025"/>
          </a:xfrm>
        </p:spPr>
        <p:txBody>
          <a:bodyPr/>
          <a:lstStyle/>
          <a:p>
            <a:pPr algn="l"/>
            <a:r>
              <a:rPr lang="de-DE" dirty="0"/>
              <a:t>Warum die Frage?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5DE59B98-5F8C-385B-4A5E-B32C9E21CEFE}"/>
              </a:ext>
            </a:extLst>
          </p:cNvPr>
          <p:cNvSpPr txBox="1"/>
          <p:nvPr/>
        </p:nvSpPr>
        <p:spPr>
          <a:xfrm>
            <a:off x="899593" y="2154425"/>
            <a:ext cx="7200800" cy="2908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AT" sz="2400" dirty="0"/>
              <a:t>Ohne Netzbetreiber gibt’s keine Energiegemeinschaften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AT" sz="2400" dirty="0"/>
              <a:t>Der Netzausbau ist für die Energiewende notwendig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AT" sz="2400" dirty="0"/>
              <a:t>Auch wir wollen mit den EEGs die Energiewende voranbringen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AT" sz="2400" dirty="0"/>
              <a:t>Daher braucht es auch von „uns“ entsprechende Maßnahmen</a:t>
            </a:r>
          </a:p>
        </p:txBody>
      </p:sp>
    </p:spTree>
    <p:extLst>
      <p:ext uri="{BB962C8B-B14F-4D97-AF65-F5344CB8AC3E}">
        <p14:creationId xmlns:p14="http://schemas.microsoft.com/office/powerpoint/2010/main" val="1167638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4048265E-CC98-BF87-1DC9-49092FDE9B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>
            <a:extLst>
              <a:ext uri="{FF2B5EF4-FFF2-40B4-BE49-F238E27FC236}">
                <a16:creationId xmlns:a16="http://schemas.microsoft.com/office/drawing/2014/main" id="{0BBEA07A-546E-EE9D-ECC3-B7C45332D4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5947048"/>
            <a:ext cx="9144000" cy="910952"/>
          </a:xfrm>
        </p:spPr>
        <p:txBody>
          <a:bodyPr/>
          <a:lstStyle/>
          <a:p>
            <a:r>
              <a:rPr lang="de-DE" sz="2800" dirty="0"/>
              <a:t>Klima- und Energiemodellregion Traunstein</a:t>
            </a:r>
          </a:p>
        </p:txBody>
      </p:sp>
      <p:sp>
        <p:nvSpPr>
          <p:cNvPr id="13" name="Fußzeilenplatzhalter 12">
            <a:extLst>
              <a:ext uri="{FF2B5EF4-FFF2-40B4-BE49-F238E27FC236}">
                <a16:creationId xmlns:a16="http://schemas.microsoft.com/office/drawing/2014/main" id="{0A913A5E-68CC-ABB3-9B19-2600034AA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75656" y="6356350"/>
            <a:ext cx="6241196" cy="365125"/>
          </a:xfrm>
        </p:spPr>
        <p:txBody>
          <a:bodyPr/>
          <a:lstStyle/>
          <a:p>
            <a:r>
              <a:rPr lang="de-DE" sz="1600" dirty="0" err="1"/>
              <a:t>TechnoZ</a:t>
            </a:r>
            <a:r>
              <a:rPr lang="de-DE" sz="1600" dirty="0"/>
              <a:t> Gmunden </a:t>
            </a:r>
            <a:r>
              <a:rPr lang="de-DE" sz="1600" dirty="0" err="1"/>
              <a:t>Krottenseestraße</a:t>
            </a:r>
            <a:r>
              <a:rPr lang="de-DE" sz="1600" dirty="0"/>
              <a:t> 45, 4810 Gmunden</a:t>
            </a:r>
          </a:p>
        </p:txBody>
      </p:sp>
      <p:sp>
        <p:nvSpPr>
          <p:cNvPr id="14" name="Foliennummernplatzhalter 13">
            <a:extLst>
              <a:ext uri="{FF2B5EF4-FFF2-40B4-BE49-F238E27FC236}">
                <a16:creationId xmlns:a16="http://schemas.microsoft.com/office/drawing/2014/main" id="{816E1219-F440-849B-3E47-4E5B6809A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FCFF-FAA6-4DE3-A37E-B23ED37DE90E}" type="slidenum">
              <a:rPr lang="de-DE" smtClean="0"/>
              <a:t>23</a:t>
            </a:fld>
            <a:endParaRPr lang="de-DE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030ADFE1-BC7F-08D9-D46D-5A25B500493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04664"/>
            <a:ext cx="2341253" cy="1560835"/>
          </a:xfrm>
          <a:prstGeom prst="rect">
            <a:avLst/>
          </a:prstGeom>
        </p:spPr>
      </p:pic>
      <p:sp>
        <p:nvSpPr>
          <p:cNvPr id="19" name="Titel 1">
            <a:extLst>
              <a:ext uri="{FF2B5EF4-FFF2-40B4-BE49-F238E27FC236}">
                <a16:creationId xmlns:a16="http://schemas.microsoft.com/office/drawing/2014/main" id="{7246398D-77DA-CC05-0F22-C47694D6B9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528" y="620688"/>
            <a:ext cx="6408712" cy="1470025"/>
          </a:xfrm>
        </p:spPr>
        <p:txBody>
          <a:bodyPr/>
          <a:lstStyle/>
          <a:p>
            <a:pPr algn="l"/>
            <a:r>
              <a:rPr lang="de-DE" dirty="0"/>
              <a:t>Am Beispiel Laudachtal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6D48CCCF-7F8B-FFDD-DA4F-9DCF4297FE12}"/>
              </a:ext>
            </a:extLst>
          </p:cNvPr>
          <p:cNvSpPr txBox="1"/>
          <p:nvPr/>
        </p:nvSpPr>
        <p:spPr>
          <a:xfrm>
            <a:off x="1259632" y="2233744"/>
            <a:ext cx="6408712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AT" sz="2400" dirty="0"/>
              <a:t>205 Teilnehmer, 436 ZP (260 Abn., 176 </a:t>
            </a:r>
            <a:r>
              <a:rPr lang="de-AT" sz="2400" dirty="0" err="1"/>
              <a:t>Einsp</a:t>
            </a:r>
            <a:r>
              <a:rPr lang="de-AT" sz="2400" dirty="0"/>
              <a:t>.)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AT" sz="2400" dirty="0"/>
              <a:t>PV-Leistung: 2.417 kWp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AT" sz="2400" dirty="0"/>
              <a:t>Wasserkraft: 206,4 kW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AT" sz="2400" dirty="0"/>
              <a:t>65 Batterien: 1.168 kWh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AT" sz="2400" dirty="0" err="1"/>
              <a:t>Jährl</a:t>
            </a:r>
            <a:r>
              <a:rPr lang="de-AT" sz="2400" dirty="0"/>
              <a:t>. Verbrauchsumme: 2.173 MWh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AT" sz="2400" dirty="0"/>
              <a:t>Eigendeckung: 717 MWh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43C6BF5F-AB17-BA4B-D5B3-49E4B93E63C2}"/>
              </a:ext>
            </a:extLst>
          </p:cNvPr>
          <p:cNvSpPr/>
          <p:nvPr/>
        </p:nvSpPr>
        <p:spPr>
          <a:xfrm>
            <a:off x="3131840" y="3356992"/>
            <a:ext cx="1728192" cy="864096"/>
          </a:xfrm>
          <a:prstGeom prst="ellipse">
            <a:avLst/>
          </a:prstGeom>
          <a:noFill/>
          <a:ln w="6032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07929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452F318A-E73F-C190-A099-2D9A9AB71A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>
            <a:extLst>
              <a:ext uri="{FF2B5EF4-FFF2-40B4-BE49-F238E27FC236}">
                <a16:creationId xmlns:a16="http://schemas.microsoft.com/office/drawing/2014/main" id="{8A018DDE-EFEA-2ABF-594D-A3BF49A043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5947048"/>
            <a:ext cx="9144000" cy="910952"/>
          </a:xfrm>
        </p:spPr>
        <p:txBody>
          <a:bodyPr/>
          <a:lstStyle/>
          <a:p>
            <a:r>
              <a:rPr lang="de-DE" sz="2800" dirty="0"/>
              <a:t>Klima- und Energiemodellregion Traunstein</a:t>
            </a:r>
          </a:p>
        </p:txBody>
      </p:sp>
      <p:sp>
        <p:nvSpPr>
          <p:cNvPr id="13" name="Fußzeilenplatzhalter 12">
            <a:extLst>
              <a:ext uri="{FF2B5EF4-FFF2-40B4-BE49-F238E27FC236}">
                <a16:creationId xmlns:a16="http://schemas.microsoft.com/office/drawing/2014/main" id="{636D1BD1-2553-433E-1E89-2A587090DE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75656" y="6356350"/>
            <a:ext cx="6241196" cy="365125"/>
          </a:xfrm>
        </p:spPr>
        <p:txBody>
          <a:bodyPr/>
          <a:lstStyle/>
          <a:p>
            <a:r>
              <a:rPr lang="de-DE" sz="1600" dirty="0" err="1"/>
              <a:t>TechnoZ</a:t>
            </a:r>
            <a:r>
              <a:rPr lang="de-DE" sz="1600" dirty="0"/>
              <a:t> Gmunden </a:t>
            </a:r>
            <a:r>
              <a:rPr lang="de-DE" sz="1600" dirty="0" err="1"/>
              <a:t>Krottenseestraße</a:t>
            </a:r>
            <a:r>
              <a:rPr lang="de-DE" sz="1600" dirty="0"/>
              <a:t> 45, 4810 Gmunden</a:t>
            </a:r>
          </a:p>
        </p:txBody>
      </p:sp>
      <p:sp>
        <p:nvSpPr>
          <p:cNvPr id="14" name="Foliennummernplatzhalter 13">
            <a:extLst>
              <a:ext uri="{FF2B5EF4-FFF2-40B4-BE49-F238E27FC236}">
                <a16:creationId xmlns:a16="http://schemas.microsoft.com/office/drawing/2014/main" id="{DD8FE675-231C-2526-F5CA-EDA0E3CBDD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FCFF-FAA6-4DE3-A37E-B23ED37DE90E}" type="slidenum">
              <a:rPr lang="de-DE" smtClean="0"/>
              <a:t>24</a:t>
            </a:fld>
            <a:endParaRPr lang="de-DE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3BAB15F5-D56D-5842-F438-73A1152BEF9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04664"/>
            <a:ext cx="2341253" cy="1560835"/>
          </a:xfrm>
          <a:prstGeom prst="rect">
            <a:avLst/>
          </a:prstGeom>
        </p:spPr>
      </p:pic>
      <p:sp>
        <p:nvSpPr>
          <p:cNvPr id="19" name="Titel 1">
            <a:extLst>
              <a:ext uri="{FF2B5EF4-FFF2-40B4-BE49-F238E27FC236}">
                <a16:creationId xmlns:a16="http://schemas.microsoft.com/office/drawing/2014/main" id="{A275E798-51D3-01A7-2AB4-F00278262D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528" y="620688"/>
            <a:ext cx="6408712" cy="1470025"/>
          </a:xfrm>
        </p:spPr>
        <p:txBody>
          <a:bodyPr/>
          <a:lstStyle/>
          <a:p>
            <a:pPr algn="l"/>
            <a:r>
              <a:rPr lang="de-DE" dirty="0"/>
              <a:t>Optimierungen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731AB598-D3E4-53F2-1AF4-7D36ADF5AB29}"/>
              </a:ext>
            </a:extLst>
          </p:cNvPr>
          <p:cNvSpPr txBox="1"/>
          <p:nvPr/>
        </p:nvSpPr>
        <p:spPr>
          <a:xfrm>
            <a:off x="1259632" y="2233744"/>
            <a:ext cx="640871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AT" sz="2000" dirty="0"/>
              <a:t>Erzeugung und Verbrauch zur Deckung bringen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AT" sz="2000" dirty="0"/>
              <a:t>Erneuerbare Energie zum Verbraucher bringen</a:t>
            </a:r>
            <a:br>
              <a:rPr lang="de-AT" sz="2000" dirty="0"/>
            </a:br>
            <a:r>
              <a:rPr lang="de-AT" sz="2000" dirty="0"/>
              <a:t>-&gt; Batterie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AT" sz="2000" dirty="0"/>
              <a:t>Verbraucher zur Erzeugung bringen</a:t>
            </a:r>
            <a:br>
              <a:rPr lang="de-AT" sz="2000" dirty="0"/>
            </a:br>
            <a:r>
              <a:rPr lang="de-AT" sz="2000" dirty="0"/>
              <a:t>-&gt; Lastmanagement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AT" sz="2000" dirty="0"/>
              <a:t>Energie vom Sommer in den Winter</a:t>
            </a:r>
            <a:br>
              <a:rPr lang="de-AT" sz="2000" dirty="0"/>
            </a:br>
            <a:r>
              <a:rPr lang="de-AT" sz="2000" dirty="0"/>
              <a:t>-&gt; Schwierig, nicht mit Batterien. Mittelfristig für EEGs nicht möglich.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AT" sz="2000" dirty="0"/>
              <a:t>Wichtig wäre „Winterstrom“</a:t>
            </a:r>
          </a:p>
        </p:txBody>
      </p:sp>
    </p:spTree>
    <p:extLst>
      <p:ext uri="{BB962C8B-B14F-4D97-AF65-F5344CB8AC3E}">
        <p14:creationId xmlns:p14="http://schemas.microsoft.com/office/powerpoint/2010/main" val="1823881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F20508F3-95ED-2DD6-112E-72CA5ABF39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>
            <a:extLst>
              <a:ext uri="{FF2B5EF4-FFF2-40B4-BE49-F238E27FC236}">
                <a16:creationId xmlns:a16="http://schemas.microsoft.com/office/drawing/2014/main" id="{3C3A7312-74C6-C9D9-EA6B-3F14FFA5D1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5947048"/>
            <a:ext cx="9144000" cy="910952"/>
          </a:xfrm>
        </p:spPr>
        <p:txBody>
          <a:bodyPr/>
          <a:lstStyle/>
          <a:p>
            <a:r>
              <a:rPr lang="de-DE" sz="2800" dirty="0"/>
              <a:t>Klima- und Energiemodellregion Traunstein</a:t>
            </a:r>
          </a:p>
        </p:txBody>
      </p:sp>
      <p:sp>
        <p:nvSpPr>
          <p:cNvPr id="13" name="Fußzeilenplatzhalter 12">
            <a:extLst>
              <a:ext uri="{FF2B5EF4-FFF2-40B4-BE49-F238E27FC236}">
                <a16:creationId xmlns:a16="http://schemas.microsoft.com/office/drawing/2014/main" id="{5E08D9EC-8EE6-3370-D9E3-9493E8D7C5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75656" y="6356350"/>
            <a:ext cx="6241196" cy="365125"/>
          </a:xfrm>
        </p:spPr>
        <p:txBody>
          <a:bodyPr/>
          <a:lstStyle/>
          <a:p>
            <a:r>
              <a:rPr lang="de-DE" sz="1600" dirty="0" err="1"/>
              <a:t>TechnoZ</a:t>
            </a:r>
            <a:r>
              <a:rPr lang="de-DE" sz="1600" dirty="0"/>
              <a:t> Gmunden </a:t>
            </a:r>
            <a:r>
              <a:rPr lang="de-DE" sz="1600" dirty="0" err="1"/>
              <a:t>Krottenseestraße</a:t>
            </a:r>
            <a:r>
              <a:rPr lang="de-DE" sz="1600" dirty="0"/>
              <a:t> 45, 4810 Gmunden</a:t>
            </a:r>
          </a:p>
        </p:txBody>
      </p:sp>
      <p:sp>
        <p:nvSpPr>
          <p:cNvPr id="14" name="Foliennummernplatzhalter 13">
            <a:extLst>
              <a:ext uri="{FF2B5EF4-FFF2-40B4-BE49-F238E27FC236}">
                <a16:creationId xmlns:a16="http://schemas.microsoft.com/office/drawing/2014/main" id="{84B35D96-F469-7A8F-DDC1-94F3B4976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FCFF-FAA6-4DE3-A37E-B23ED37DE90E}" type="slidenum">
              <a:rPr lang="de-DE" smtClean="0"/>
              <a:t>25</a:t>
            </a:fld>
            <a:endParaRPr lang="de-DE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EC1D1368-67A8-9CCC-D18A-A65003FAEF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1227" y="404664"/>
            <a:ext cx="2341253" cy="1560835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6B66E61F-AB00-C6C4-9F77-89D91D35FE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528" y="620688"/>
            <a:ext cx="6840760" cy="1470025"/>
          </a:xfrm>
        </p:spPr>
        <p:txBody>
          <a:bodyPr/>
          <a:lstStyle/>
          <a:p>
            <a:pPr algn="l"/>
            <a:r>
              <a:rPr lang="de-DE" dirty="0"/>
              <a:t>Batterien in einer EEG</a:t>
            </a:r>
          </a:p>
        </p:txBody>
      </p:sp>
      <p:pic>
        <p:nvPicPr>
          <p:cNvPr id="4" name="Grafik 3" descr="Ein Bild, das Screenshot, Diagramm, Grafiksoftware enthält.&#10;&#10;KI-generierte Inhalte können fehlerhaft sein.">
            <a:extLst>
              <a:ext uri="{FF2B5EF4-FFF2-40B4-BE49-F238E27FC236}">
                <a16:creationId xmlns:a16="http://schemas.microsoft.com/office/drawing/2014/main" id="{7C90E23F-BA6B-2059-9864-C45D4407E3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0" t="2381" r="2383" b="3120"/>
          <a:stretch/>
        </p:blipFill>
        <p:spPr>
          <a:xfrm>
            <a:off x="1187624" y="1844824"/>
            <a:ext cx="6120680" cy="3682063"/>
          </a:xfrm>
          <a:prstGeom prst="rect">
            <a:avLst/>
          </a:prstGeom>
        </p:spPr>
      </p:pic>
      <p:sp>
        <p:nvSpPr>
          <p:cNvPr id="5" name="Pfeil nach oben 4">
            <a:extLst>
              <a:ext uri="{FF2B5EF4-FFF2-40B4-BE49-F238E27FC236}">
                <a16:creationId xmlns:a16="http://schemas.microsoft.com/office/drawing/2014/main" id="{A9704D0E-F984-C4A6-6937-A8B9E3A90C9F}"/>
              </a:ext>
            </a:extLst>
          </p:cNvPr>
          <p:cNvSpPr/>
          <p:nvPr/>
        </p:nvSpPr>
        <p:spPr>
          <a:xfrm rot="18310065">
            <a:off x="3959931" y="4196460"/>
            <a:ext cx="576064" cy="1656184"/>
          </a:xfrm>
          <a:prstGeom prst="up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4836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43760DCA-A3C2-A00B-A094-5A17739350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>
            <a:extLst>
              <a:ext uri="{FF2B5EF4-FFF2-40B4-BE49-F238E27FC236}">
                <a16:creationId xmlns:a16="http://schemas.microsoft.com/office/drawing/2014/main" id="{3DFC8084-FFB4-6A61-9FAD-BF407ED24E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5947048"/>
            <a:ext cx="9144000" cy="910952"/>
          </a:xfrm>
        </p:spPr>
        <p:txBody>
          <a:bodyPr/>
          <a:lstStyle/>
          <a:p>
            <a:r>
              <a:rPr lang="de-DE" sz="2800" dirty="0"/>
              <a:t>Klima- und Energiemodellregion Traunstein</a:t>
            </a:r>
          </a:p>
        </p:txBody>
      </p:sp>
      <p:sp>
        <p:nvSpPr>
          <p:cNvPr id="13" name="Fußzeilenplatzhalter 12">
            <a:extLst>
              <a:ext uri="{FF2B5EF4-FFF2-40B4-BE49-F238E27FC236}">
                <a16:creationId xmlns:a16="http://schemas.microsoft.com/office/drawing/2014/main" id="{E7013994-DA64-7E00-986D-92FF8E3C0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75656" y="6356350"/>
            <a:ext cx="6241196" cy="365125"/>
          </a:xfrm>
        </p:spPr>
        <p:txBody>
          <a:bodyPr/>
          <a:lstStyle/>
          <a:p>
            <a:r>
              <a:rPr lang="de-DE" sz="1600" dirty="0" err="1"/>
              <a:t>TechnoZ</a:t>
            </a:r>
            <a:r>
              <a:rPr lang="de-DE" sz="1600" dirty="0"/>
              <a:t> Gmunden </a:t>
            </a:r>
            <a:r>
              <a:rPr lang="de-DE" sz="1600" dirty="0" err="1"/>
              <a:t>Krottenseestraße</a:t>
            </a:r>
            <a:r>
              <a:rPr lang="de-DE" sz="1600" dirty="0"/>
              <a:t> 45, 4810 Gmunden</a:t>
            </a:r>
          </a:p>
        </p:txBody>
      </p:sp>
      <p:sp>
        <p:nvSpPr>
          <p:cNvPr id="14" name="Foliennummernplatzhalter 13">
            <a:extLst>
              <a:ext uri="{FF2B5EF4-FFF2-40B4-BE49-F238E27FC236}">
                <a16:creationId xmlns:a16="http://schemas.microsoft.com/office/drawing/2014/main" id="{A8BF7A48-0C21-90EB-B798-B37DD373D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FCFF-FAA6-4DE3-A37E-B23ED37DE90E}" type="slidenum">
              <a:rPr lang="de-DE" smtClean="0"/>
              <a:t>26</a:t>
            </a:fld>
            <a:endParaRPr lang="de-DE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2D583D00-1825-A888-DF25-F291ADC6C2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1227" y="404664"/>
            <a:ext cx="2341253" cy="1560835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9D03DD45-FD19-2D30-AEB1-40CB917311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528" y="620688"/>
            <a:ext cx="6840760" cy="1470025"/>
          </a:xfrm>
        </p:spPr>
        <p:txBody>
          <a:bodyPr/>
          <a:lstStyle/>
          <a:p>
            <a:pPr algn="l"/>
            <a:r>
              <a:rPr lang="de-DE" dirty="0"/>
              <a:t>Batterien in einer EEG</a:t>
            </a:r>
          </a:p>
        </p:txBody>
      </p:sp>
      <p:pic>
        <p:nvPicPr>
          <p:cNvPr id="5" name="Grafik 4" descr="Ein Bild, das Screenshot, Diagramm, Grafiksoftware enthält.&#10;&#10;KI-generierte Inhalte können fehlerhaft sein.">
            <a:extLst>
              <a:ext uri="{FF2B5EF4-FFF2-40B4-BE49-F238E27FC236}">
                <a16:creationId xmlns:a16="http://schemas.microsoft.com/office/drawing/2014/main" id="{A792C44E-C8FD-AFAB-56D3-C83B35BBEE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3" t="2650" r="1625" b="3115"/>
          <a:stretch/>
        </p:blipFill>
        <p:spPr>
          <a:xfrm>
            <a:off x="1363743" y="1970739"/>
            <a:ext cx="6061164" cy="3618501"/>
          </a:xfrm>
          <a:prstGeom prst="rect">
            <a:avLst/>
          </a:prstGeom>
        </p:spPr>
      </p:pic>
      <p:sp>
        <p:nvSpPr>
          <p:cNvPr id="4" name="Pfeil nach oben 3">
            <a:extLst>
              <a:ext uri="{FF2B5EF4-FFF2-40B4-BE49-F238E27FC236}">
                <a16:creationId xmlns:a16="http://schemas.microsoft.com/office/drawing/2014/main" id="{B8B7EDA9-C58A-9584-D722-52C6543C3BB7}"/>
              </a:ext>
            </a:extLst>
          </p:cNvPr>
          <p:cNvSpPr/>
          <p:nvPr/>
        </p:nvSpPr>
        <p:spPr>
          <a:xfrm rot="18310065">
            <a:off x="4838774" y="4458033"/>
            <a:ext cx="576064" cy="1656184"/>
          </a:xfrm>
          <a:prstGeom prst="up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59394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6A462123-9660-2569-6A80-FE2964E51E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>
            <a:extLst>
              <a:ext uri="{FF2B5EF4-FFF2-40B4-BE49-F238E27FC236}">
                <a16:creationId xmlns:a16="http://schemas.microsoft.com/office/drawing/2014/main" id="{B97817D4-3529-995C-CC14-B8CA55BE90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5947048"/>
            <a:ext cx="9144000" cy="910952"/>
          </a:xfrm>
        </p:spPr>
        <p:txBody>
          <a:bodyPr/>
          <a:lstStyle/>
          <a:p>
            <a:r>
              <a:rPr lang="de-DE" sz="2800" dirty="0"/>
              <a:t>Klima- und Energiemodellregion Traunstein</a:t>
            </a:r>
          </a:p>
        </p:txBody>
      </p:sp>
      <p:sp>
        <p:nvSpPr>
          <p:cNvPr id="13" name="Fußzeilenplatzhalter 12">
            <a:extLst>
              <a:ext uri="{FF2B5EF4-FFF2-40B4-BE49-F238E27FC236}">
                <a16:creationId xmlns:a16="http://schemas.microsoft.com/office/drawing/2014/main" id="{6E81591F-D803-8B68-0AE8-A83CFB8611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75656" y="6356350"/>
            <a:ext cx="6241196" cy="365125"/>
          </a:xfrm>
        </p:spPr>
        <p:txBody>
          <a:bodyPr/>
          <a:lstStyle/>
          <a:p>
            <a:r>
              <a:rPr lang="de-DE" sz="1600" dirty="0" err="1"/>
              <a:t>TechnoZ</a:t>
            </a:r>
            <a:r>
              <a:rPr lang="de-DE" sz="1600" dirty="0"/>
              <a:t> Gmunden </a:t>
            </a:r>
            <a:r>
              <a:rPr lang="de-DE" sz="1600" dirty="0" err="1"/>
              <a:t>Krottenseestraße</a:t>
            </a:r>
            <a:r>
              <a:rPr lang="de-DE" sz="1600" dirty="0"/>
              <a:t> 45, 4810 Gmunden</a:t>
            </a:r>
          </a:p>
        </p:txBody>
      </p:sp>
      <p:sp>
        <p:nvSpPr>
          <p:cNvPr id="14" name="Foliennummernplatzhalter 13">
            <a:extLst>
              <a:ext uri="{FF2B5EF4-FFF2-40B4-BE49-F238E27FC236}">
                <a16:creationId xmlns:a16="http://schemas.microsoft.com/office/drawing/2014/main" id="{DEC16D6C-FD36-18DF-B293-EAAF379FE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FCFF-FAA6-4DE3-A37E-B23ED37DE90E}" type="slidenum">
              <a:rPr lang="de-DE" smtClean="0"/>
              <a:t>27</a:t>
            </a:fld>
            <a:endParaRPr lang="de-DE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29D88888-8187-0BBE-BF5A-DA02180674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04664"/>
            <a:ext cx="2341253" cy="1560835"/>
          </a:xfrm>
          <a:prstGeom prst="rect">
            <a:avLst/>
          </a:prstGeom>
        </p:spPr>
      </p:pic>
      <p:sp>
        <p:nvSpPr>
          <p:cNvPr id="19" name="Titel 1">
            <a:extLst>
              <a:ext uri="{FF2B5EF4-FFF2-40B4-BE49-F238E27FC236}">
                <a16:creationId xmlns:a16="http://schemas.microsoft.com/office/drawing/2014/main" id="{50D48CBE-DBB2-9165-2B0B-91D5C28ACC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528" y="620688"/>
            <a:ext cx="6408712" cy="1470025"/>
          </a:xfrm>
        </p:spPr>
        <p:txBody>
          <a:bodyPr/>
          <a:lstStyle/>
          <a:p>
            <a:pPr algn="l"/>
            <a:r>
              <a:rPr lang="de-DE" dirty="0"/>
              <a:t>Problem!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9519F787-A238-5914-0E4A-55A6C7C31887}"/>
              </a:ext>
            </a:extLst>
          </p:cNvPr>
          <p:cNvSpPr txBox="1"/>
          <p:nvPr/>
        </p:nvSpPr>
        <p:spPr>
          <a:xfrm>
            <a:off x="1259632" y="2233744"/>
            <a:ext cx="6408712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AT" sz="2400" dirty="0"/>
              <a:t>Die Netzbetreiber “spüren“ das „falsche“ Batterie-Betreiberverhalten.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AT" sz="2400" dirty="0"/>
              <a:t>Die „korrekte“ Einstellung der Batterien hilft daher den Batteriebetreibern UND dem Netzbetreiber.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AT" sz="2400" dirty="0"/>
              <a:t>„Netzfreundliches Verhalten“</a:t>
            </a:r>
          </a:p>
        </p:txBody>
      </p:sp>
    </p:spTree>
    <p:extLst>
      <p:ext uri="{BB962C8B-B14F-4D97-AF65-F5344CB8AC3E}">
        <p14:creationId xmlns:p14="http://schemas.microsoft.com/office/powerpoint/2010/main" val="1793198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A54B6CBE-5A25-E1C2-0FF7-E4F628917F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>
            <a:extLst>
              <a:ext uri="{FF2B5EF4-FFF2-40B4-BE49-F238E27FC236}">
                <a16:creationId xmlns:a16="http://schemas.microsoft.com/office/drawing/2014/main" id="{F09BD848-B450-15F5-4558-5198268B2D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5947048"/>
            <a:ext cx="9144000" cy="910952"/>
          </a:xfrm>
        </p:spPr>
        <p:txBody>
          <a:bodyPr/>
          <a:lstStyle/>
          <a:p>
            <a:r>
              <a:rPr lang="de-DE" sz="2800" dirty="0"/>
              <a:t>Klima- und Energiemodellregion Traunstein</a:t>
            </a:r>
          </a:p>
        </p:txBody>
      </p:sp>
      <p:sp>
        <p:nvSpPr>
          <p:cNvPr id="13" name="Fußzeilenplatzhalter 12">
            <a:extLst>
              <a:ext uri="{FF2B5EF4-FFF2-40B4-BE49-F238E27FC236}">
                <a16:creationId xmlns:a16="http://schemas.microsoft.com/office/drawing/2014/main" id="{432CFC02-C957-D4F8-261A-22467738CB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75656" y="6356350"/>
            <a:ext cx="6241196" cy="365125"/>
          </a:xfrm>
        </p:spPr>
        <p:txBody>
          <a:bodyPr/>
          <a:lstStyle/>
          <a:p>
            <a:r>
              <a:rPr lang="de-DE" sz="1600" dirty="0" err="1"/>
              <a:t>TechnoZ</a:t>
            </a:r>
            <a:r>
              <a:rPr lang="de-DE" sz="1600" dirty="0"/>
              <a:t> Gmunden </a:t>
            </a:r>
            <a:r>
              <a:rPr lang="de-DE" sz="1600" dirty="0" err="1"/>
              <a:t>Krottenseestraße</a:t>
            </a:r>
            <a:r>
              <a:rPr lang="de-DE" sz="1600" dirty="0"/>
              <a:t> 45, 4810 Gmunden</a:t>
            </a:r>
          </a:p>
        </p:txBody>
      </p:sp>
      <p:sp>
        <p:nvSpPr>
          <p:cNvPr id="14" name="Foliennummernplatzhalter 13">
            <a:extLst>
              <a:ext uri="{FF2B5EF4-FFF2-40B4-BE49-F238E27FC236}">
                <a16:creationId xmlns:a16="http://schemas.microsoft.com/office/drawing/2014/main" id="{5127DCBC-4057-DE70-8143-2D774C57E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FCFF-FAA6-4DE3-A37E-B23ED37DE90E}" type="slidenum">
              <a:rPr lang="de-DE" smtClean="0"/>
              <a:t>28</a:t>
            </a:fld>
            <a:endParaRPr lang="de-DE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9235F954-F81E-739A-F964-EF0DA11165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1227" y="404664"/>
            <a:ext cx="2341253" cy="1560835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6F47B044-585D-99D7-5CE5-B3D85ECAB0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528" y="620688"/>
            <a:ext cx="6840760" cy="1470025"/>
          </a:xfrm>
        </p:spPr>
        <p:txBody>
          <a:bodyPr>
            <a:normAutofit/>
          </a:bodyPr>
          <a:lstStyle/>
          <a:p>
            <a:pPr algn="l"/>
            <a:r>
              <a:rPr lang="de-DE" dirty="0"/>
              <a:t>Durchschnitts-Energieflüsse in einer EEG</a:t>
            </a:r>
          </a:p>
        </p:txBody>
      </p:sp>
      <p:pic>
        <p:nvPicPr>
          <p:cNvPr id="5" name="Grafik 4" descr="Ein Bild, das Text, Screenshot, Reihe, Rechteck enthält.&#10;&#10;KI-generierte Inhalte können fehlerhaft sein.">
            <a:extLst>
              <a:ext uri="{FF2B5EF4-FFF2-40B4-BE49-F238E27FC236}">
                <a16:creationId xmlns:a16="http://schemas.microsoft.com/office/drawing/2014/main" id="{94761352-DFD5-CDEC-07F1-4683807972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085393"/>
            <a:ext cx="3488533" cy="3482925"/>
          </a:xfrm>
          <a:prstGeom prst="rect">
            <a:avLst/>
          </a:prstGeom>
        </p:spPr>
      </p:pic>
      <p:pic>
        <p:nvPicPr>
          <p:cNvPr id="6" name="Grafik 5" descr="Ein Bild, das Text, Screenshot, Reihe enthält.&#10;&#10;KI-generierte Inhalte können fehlerhaft sein.">
            <a:extLst>
              <a:ext uri="{FF2B5EF4-FFF2-40B4-BE49-F238E27FC236}">
                <a16:creationId xmlns:a16="http://schemas.microsoft.com/office/drawing/2014/main" id="{083C8D45-2AB8-FD57-366B-167205C8D05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877" y="2085393"/>
            <a:ext cx="3448000" cy="3442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432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07296E91-1357-DA9D-75E1-9711059F57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>
            <a:extLst>
              <a:ext uri="{FF2B5EF4-FFF2-40B4-BE49-F238E27FC236}">
                <a16:creationId xmlns:a16="http://schemas.microsoft.com/office/drawing/2014/main" id="{5C672FF1-9BDA-3805-167A-71DBA5C04B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5947048"/>
            <a:ext cx="9144000" cy="910952"/>
          </a:xfrm>
        </p:spPr>
        <p:txBody>
          <a:bodyPr/>
          <a:lstStyle/>
          <a:p>
            <a:r>
              <a:rPr lang="de-DE" sz="2800" dirty="0"/>
              <a:t>Klima- und Energiemodellregion Traunstein</a:t>
            </a:r>
          </a:p>
        </p:txBody>
      </p:sp>
      <p:sp>
        <p:nvSpPr>
          <p:cNvPr id="13" name="Fußzeilenplatzhalter 12">
            <a:extLst>
              <a:ext uri="{FF2B5EF4-FFF2-40B4-BE49-F238E27FC236}">
                <a16:creationId xmlns:a16="http://schemas.microsoft.com/office/drawing/2014/main" id="{DAC28F6F-4436-3542-D067-9A8A5B8B7A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75656" y="6356350"/>
            <a:ext cx="6241196" cy="365125"/>
          </a:xfrm>
        </p:spPr>
        <p:txBody>
          <a:bodyPr/>
          <a:lstStyle/>
          <a:p>
            <a:r>
              <a:rPr lang="de-DE" sz="1600" dirty="0" err="1"/>
              <a:t>TechnoZ</a:t>
            </a:r>
            <a:r>
              <a:rPr lang="de-DE" sz="1600" dirty="0"/>
              <a:t> Gmunden </a:t>
            </a:r>
            <a:r>
              <a:rPr lang="de-DE" sz="1600" dirty="0" err="1"/>
              <a:t>Krottenseestraße</a:t>
            </a:r>
            <a:r>
              <a:rPr lang="de-DE" sz="1600" dirty="0"/>
              <a:t> 45, 4810 Gmunden</a:t>
            </a:r>
          </a:p>
        </p:txBody>
      </p:sp>
      <p:sp>
        <p:nvSpPr>
          <p:cNvPr id="14" name="Foliennummernplatzhalter 13">
            <a:extLst>
              <a:ext uri="{FF2B5EF4-FFF2-40B4-BE49-F238E27FC236}">
                <a16:creationId xmlns:a16="http://schemas.microsoft.com/office/drawing/2014/main" id="{CF3399B3-4743-5261-E34A-5E825A624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FCFF-FAA6-4DE3-A37E-B23ED37DE90E}" type="slidenum">
              <a:rPr lang="de-DE" smtClean="0"/>
              <a:t>29</a:t>
            </a:fld>
            <a:endParaRPr lang="de-DE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6E52B473-AE9A-731B-3820-B2161A417F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04664"/>
            <a:ext cx="2341253" cy="1560835"/>
          </a:xfrm>
          <a:prstGeom prst="rect">
            <a:avLst/>
          </a:prstGeom>
        </p:spPr>
      </p:pic>
      <p:sp>
        <p:nvSpPr>
          <p:cNvPr id="19" name="Titel 1">
            <a:extLst>
              <a:ext uri="{FF2B5EF4-FFF2-40B4-BE49-F238E27FC236}">
                <a16:creationId xmlns:a16="http://schemas.microsoft.com/office/drawing/2014/main" id="{1C0395A4-FFD0-405C-602C-CEB498B720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528" y="620688"/>
            <a:ext cx="6408712" cy="1470025"/>
          </a:xfrm>
        </p:spPr>
        <p:txBody>
          <a:bodyPr/>
          <a:lstStyle/>
          <a:p>
            <a:pPr algn="l"/>
            <a:r>
              <a:rPr lang="de-DE" dirty="0"/>
              <a:t>2 Stufen der Optimierung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09949813-EEE7-E222-F925-A089419DD30E}"/>
              </a:ext>
            </a:extLst>
          </p:cNvPr>
          <p:cNvSpPr txBox="1"/>
          <p:nvPr/>
        </p:nvSpPr>
        <p:spPr>
          <a:xfrm>
            <a:off x="1259632" y="2233744"/>
            <a:ext cx="6408712" cy="2385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AT" sz="2400" dirty="0"/>
              <a:t>Ladezeiten! Laden der Batterien möglichst über Mittag.</a:t>
            </a:r>
            <a:br>
              <a:rPr lang="de-AT" sz="2400" dirty="0"/>
            </a:br>
            <a:r>
              <a:rPr lang="de-AT" sz="2400" dirty="0"/>
              <a:t>Das ist für Batterie- und Netzbetreiber NUR vorteilhaft. Keine zusätzlichen Ladezyklen.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AT" sz="2400" dirty="0"/>
              <a:t>Strom aus der Batterie in die EEG liefern.</a:t>
            </a:r>
            <a:br>
              <a:rPr lang="de-AT" sz="2400" dirty="0"/>
            </a:br>
            <a:endParaRPr lang="de-AT" sz="2400" dirty="0"/>
          </a:p>
        </p:txBody>
      </p:sp>
    </p:spTree>
    <p:extLst>
      <p:ext uri="{BB962C8B-B14F-4D97-AF65-F5344CB8AC3E}">
        <p14:creationId xmlns:p14="http://schemas.microsoft.com/office/powerpoint/2010/main" val="3207293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0" y="5947048"/>
            <a:ext cx="9144000" cy="910952"/>
          </a:xfrm>
        </p:spPr>
        <p:txBody>
          <a:bodyPr/>
          <a:lstStyle/>
          <a:p>
            <a:r>
              <a:rPr lang="de-DE" sz="2800" dirty="0"/>
              <a:t>Klima- und Energiemodellregion Traunstein</a:t>
            </a:r>
          </a:p>
        </p:txBody>
      </p:sp>
      <p:sp>
        <p:nvSpPr>
          <p:cNvPr id="13" name="Fußzeilenplatzhalter 12"/>
          <p:cNvSpPr>
            <a:spLocks noGrp="1"/>
          </p:cNvSpPr>
          <p:nvPr>
            <p:ph type="ftr" sz="quarter" idx="11"/>
          </p:nvPr>
        </p:nvSpPr>
        <p:spPr>
          <a:xfrm>
            <a:off x="1475656" y="6356350"/>
            <a:ext cx="6241196" cy="365125"/>
          </a:xfrm>
        </p:spPr>
        <p:txBody>
          <a:bodyPr/>
          <a:lstStyle/>
          <a:p>
            <a:r>
              <a:rPr lang="de-DE" sz="1600" dirty="0" err="1"/>
              <a:t>TechnoZ</a:t>
            </a:r>
            <a:r>
              <a:rPr lang="de-DE" sz="1600" dirty="0"/>
              <a:t> Gmunden </a:t>
            </a:r>
            <a:r>
              <a:rPr lang="de-DE" sz="1600" dirty="0" err="1"/>
              <a:t>Krottenseestraße</a:t>
            </a:r>
            <a:r>
              <a:rPr lang="de-DE" sz="1600" dirty="0"/>
              <a:t> 45, 4810 Gmunden</a:t>
            </a:r>
          </a:p>
        </p:txBody>
      </p:sp>
      <p:sp>
        <p:nvSpPr>
          <p:cNvPr id="14" name="Foliennummernplatzhalt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FCFF-FAA6-4DE3-A37E-B23ED37DE90E}" type="slidenum">
              <a:rPr lang="de-DE" smtClean="0"/>
              <a:t>3</a:t>
            </a:fld>
            <a:endParaRPr lang="de-DE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66373518-6BAE-492A-9010-304B5F0CFF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04664"/>
            <a:ext cx="2341253" cy="1560835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4013" y="2104796"/>
            <a:ext cx="2959637" cy="3504210"/>
          </a:xfrm>
          <a:prstGeom prst="rect">
            <a:avLst/>
          </a:prstGeom>
        </p:spPr>
      </p:pic>
      <p:sp>
        <p:nvSpPr>
          <p:cNvPr id="8" name="Pfeil nach oben 7"/>
          <p:cNvSpPr/>
          <p:nvPr/>
        </p:nvSpPr>
        <p:spPr>
          <a:xfrm rot="16200000">
            <a:off x="5240036" y="1818508"/>
            <a:ext cx="225530" cy="1134532"/>
          </a:xfrm>
          <a:prstGeom prst="upArrow">
            <a:avLst/>
          </a:prstGeom>
          <a:solidFill>
            <a:srgbClr val="AFCA1B"/>
          </a:solidFill>
          <a:ln>
            <a:solidFill>
              <a:srgbClr val="AFCA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8" name="Textfeld 17"/>
          <p:cNvSpPr txBox="1"/>
          <p:nvPr/>
        </p:nvSpPr>
        <p:spPr>
          <a:xfrm>
            <a:off x="6056269" y="2045122"/>
            <a:ext cx="2349090" cy="584775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r>
              <a:rPr lang="de-AT" sz="1600" b="1" dirty="0" err="1"/>
              <a:t>Wimsbacher</a:t>
            </a:r>
            <a:r>
              <a:rPr lang="de-AT" sz="1600" b="1" dirty="0"/>
              <a:t> Energiegemeinschaft</a:t>
            </a:r>
          </a:p>
        </p:txBody>
      </p:sp>
      <p:sp>
        <p:nvSpPr>
          <p:cNvPr id="21" name="Textfeld 20"/>
          <p:cNvSpPr txBox="1"/>
          <p:nvPr/>
        </p:nvSpPr>
        <p:spPr>
          <a:xfrm>
            <a:off x="5940923" y="2649004"/>
            <a:ext cx="2411470" cy="584775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r>
              <a:rPr lang="de-AT" sz="1600" b="1" dirty="0"/>
              <a:t>Energiegemeinschaft Laudachtal</a:t>
            </a:r>
          </a:p>
        </p:txBody>
      </p:sp>
      <p:sp>
        <p:nvSpPr>
          <p:cNvPr id="22" name="Textfeld 21"/>
          <p:cNvSpPr txBox="1"/>
          <p:nvPr/>
        </p:nvSpPr>
        <p:spPr>
          <a:xfrm>
            <a:off x="5920065" y="3201382"/>
            <a:ext cx="2400213" cy="584775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r>
              <a:rPr lang="de-AT" sz="1600" b="1" dirty="0"/>
              <a:t>Energiegemeinschaft </a:t>
            </a:r>
          </a:p>
          <a:p>
            <a:r>
              <a:rPr lang="de-AT" sz="1600" b="1" dirty="0"/>
              <a:t>Scharnstein</a:t>
            </a:r>
          </a:p>
        </p:txBody>
      </p:sp>
      <p:sp>
        <p:nvSpPr>
          <p:cNvPr id="23" name="Pfeil nach oben 22"/>
          <p:cNvSpPr/>
          <p:nvPr/>
        </p:nvSpPr>
        <p:spPr>
          <a:xfrm rot="16200000">
            <a:off x="5158418" y="2402473"/>
            <a:ext cx="212914" cy="1181523"/>
          </a:xfrm>
          <a:prstGeom prst="upArrow">
            <a:avLst/>
          </a:prstGeom>
          <a:solidFill>
            <a:srgbClr val="AFCA1B"/>
          </a:solidFill>
          <a:ln>
            <a:solidFill>
              <a:srgbClr val="AFCA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4" name="Pfeil nach oben 23"/>
          <p:cNvSpPr/>
          <p:nvPr/>
        </p:nvSpPr>
        <p:spPr>
          <a:xfrm rot="16200000">
            <a:off x="5308801" y="2981405"/>
            <a:ext cx="202829" cy="914812"/>
          </a:xfrm>
          <a:prstGeom prst="upArrow">
            <a:avLst/>
          </a:prstGeom>
          <a:solidFill>
            <a:srgbClr val="AFCA1B"/>
          </a:solidFill>
          <a:ln>
            <a:solidFill>
              <a:srgbClr val="AFCA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6" name="Textfeld 25"/>
          <p:cNvSpPr txBox="1"/>
          <p:nvPr/>
        </p:nvSpPr>
        <p:spPr>
          <a:xfrm>
            <a:off x="5827132" y="3867796"/>
            <a:ext cx="2400213" cy="584775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r>
              <a:rPr lang="de-AT" sz="1600" b="1" dirty="0"/>
              <a:t>Energiegemeinschaft Traunstein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5835780" y="4620672"/>
            <a:ext cx="2156510" cy="830997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r>
              <a:rPr lang="de-AT" sz="1600" b="1" dirty="0"/>
              <a:t>Erneuerbare Energiegemeinschaft Gmunden</a:t>
            </a:r>
          </a:p>
        </p:txBody>
      </p:sp>
      <p:sp>
        <p:nvSpPr>
          <p:cNvPr id="29" name="Pfeil nach oben 28"/>
          <p:cNvSpPr/>
          <p:nvPr/>
        </p:nvSpPr>
        <p:spPr>
          <a:xfrm rot="17554222">
            <a:off x="4893931" y="3038100"/>
            <a:ext cx="230244" cy="1328348"/>
          </a:xfrm>
          <a:prstGeom prst="upArrow">
            <a:avLst/>
          </a:prstGeom>
          <a:solidFill>
            <a:srgbClr val="AFCA1B"/>
          </a:solidFill>
          <a:ln>
            <a:solidFill>
              <a:srgbClr val="AFCA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Pfeil nach oben 29"/>
          <p:cNvSpPr/>
          <p:nvPr/>
        </p:nvSpPr>
        <p:spPr>
          <a:xfrm rot="18132866">
            <a:off x="4886667" y="3317030"/>
            <a:ext cx="220802" cy="1862113"/>
          </a:xfrm>
          <a:prstGeom prst="upArrow">
            <a:avLst/>
          </a:prstGeom>
          <a:solidFill>
            <a:srgbClr val="AFCA1B"/>
          </a:solidFill>
          <a:ln>
            <a:solidFill>
              <a:srgbClr val="AFCA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3" name="Pfeil nach oben 32"/>
          <p:cNvSpPr/>
          <p:nvPr/>
        </p:nvSpPr>
        <p:spPr>
          <a:xfrm rot="4042737">
            <a:off x="3354165" y="3351678"/>
            <a:ext cx="204500" cy="943004"/>
          </a:xfrm>
          <a:prstGeom prst="upArrow">
            <a:avLst/>
          </a:prstGeom>
          <a:solidFill>
            <a:srgbClr val="AFCA1B"/>
          </a:solidFill>
          <a:ln>
            <a:solidFill>
              <a:srgbClr val="AFCA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4" name="Textfeld 33"/>
          <p:cNvSpPr txBox="1"/>
          <p:nvPr/>
        </p:nvSpPr>
        <p:spPr>
          <a:xfrm>
            <a:off x="1399941" y="1967921"/>
            <a:ext cx="1343557" cy="338554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r>
              <a:rPr lang="de-AT" sz="1600" b="1" dirty="0"/>
              <a:t>EEG </a:t>
            </a:r>
            <a:r>
              <a:rPr lang="de-AT" sz="1600" b="1" dirty="0" err="1"/>
              <a:t>Roitham</a:t>
            </a:r>
            <a:endParaRPr lang="de-AT" sz="1600" b="1" dirty="0"/>
          </a:p>
        </p:txBody>
      </p:sp>
      <p:sp>
        <p:nvSpPr>
          <p:cNvPr id="32" name="Textfeld 31"/>
          <p:cNvSpPr txBox="1"/>
          <p:nvPr/>
        </p:nvSpPr>
        <p:spPr>
          <a:xfrm>
            <a:off x="735373" y="3783519"/>
            <a:ext cx="2170069" cy="584775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r>
              <a:rPr lang="de-AT" sz="1600" b="1" dirty="0"/>
              <a:t>Energiegemeinschaft Keramikstadt</a:t>
            </a:r>
          </a:p>
        </p:txBody>
      </p:sp>
      <p:sp>
        <p:nvSpPr>
          <p:cNvPr id="35" name="Textfeld 34"/>
          <p:cNvSpPr txBox="1"/>
          <p:nvPr/>
        </p:nvSpPr>
        <p:spPr>
          <a:xfrm>
            <a:off x="2972069" y="5509878"/>
            <a:ext cx="2968854" cy="369332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de-AT" b="1" dirty="0"/>
              <a:t>BEG „Netzwerk Zukunft“ 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1045461" y="2461643"/>
            <a:ext cx="1698037" cy="584775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r>
              <a:rPr lang="de-AT" sz="1600" b="1" dirty="0"/>
              <a:t>EEG </a:t>
            </a:r>
            <a:r>
              <a:rPr lang="de-AT" sz="1600" b="1" dirty="0" err="1"/>
              <a:t>Laakirchen</a:t>
            </a:r>
            <a:endParaRPr lang="de-AT" sz="1600" b="1" dirty="0"/>
          </a:p>
          <a:p>
            <a:r>
              <a:rPr lang="de-AT" sz="1600" b="1" dirty="0"/>
              <a:t>Nord und Süd</a:t>
            </a:r>
          </a:p>
        </p:txBody>
      </p:sp>
      <p:sp>
        <p:nvSpPr>
          <p:cNvPr id="6" name="Pfeil nach oben 5">
            <a:extLst>
              <a:ext uri="{FF2B5EF4-FFF2-40B4-BE49-F238E27FC236}">
                <a16:creationId xmlns:a16="http://schemas.microsoft.com/office/drawing/2014/main" id="{11032209-27EF-EFCC-6C53-9B561A7F674E}"/>
              </a:ext>
            </a:extLst>
          </p:cNvPr>
          <p:cNvSpPr/>
          <p:nvPr/>
        </p:nvSpPr>
        <p:spPr>
          <a:xfrm rot="5711126">
            <a:off x="3313451" y="2250375"/>
            <a:ext cx="211257" cy="1250704"/>
          </a:xfrm>
          <a:prstGeom prst="upArrow">
            <a:avLst/>
          </a:prstGeom>
          <a:solidFill>
            <a:srgbClr val="AFCA1B"/>
          </a:solidFill>
          <a:ln>
            <a:solidFill>
              <a:srgbClr val="AFCA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0" name="Pfeil nach oben 9">
            <a:extLst>
              <a:ext uri="{FF2B5EF4-FFF2-40B4-BE49-F238E27FC236}">
                <a16:creationId xmlns:a16="http://schemas.microsoft.com/office/drawing/2014/main" id="{95A40914-E4E5-1B6D-34AF-80D90C2C31DF}"/>
              </a:ext>
            </a:extLst>
          </p:cNvPr>
          <p:cNvSpPr/>
          <p:nvPr/>
        </p:nvSpPr>
        <p:spPr>
          <a:xfrm rot="5719163">
            <a:off x="3416667" y="1853939"/>
            <a:ext cx="211257" cy="1250704"/>
          </a:xfrm>
          <a:prstGeom prst="upArrow">
            <a:avLst/>
          </a:prstGeom>
          <a:solidFill>
            <a:srgbClr val="AFCA1B"/>
          </a:solidFill>
          <a:ln>
            <a:solidFill>
              <a:srgbClr val="AFCA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CB10491E-1516-636B-4746-D558634CE7B6}"/>
              </a:ext>
            </a:extLst>
          </p:cNvPr>
          <p:cNvSpPr txBox="1"/>
          <p:nvPr/>
        </p:nvSpPr>
        <p:spPr>
          <a:xfrm>
            <a:off x="721785" y="3354430"/>
            <a:ext cx="1698037" cy="338554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r>
              <a:rPr lang="de-AT" sz="1600" b="1" dirty="0"/>
              <a:t>EEG Ohlsdorf</a:t>
            </a:r>
          </a:p>
        </p:txBody>
      </p:sp>
      <p:sp>
        <p:nvSpPr>
          <p:cNvPr id="12" name="Pfeil nach oben 11">
            <a:extLst>
              <a:ext uri="{FF2B5EF4-FFF2-40B4-BE49-F238E27FC236}">
                <a16:creationId xmlns:a16="http://schemas.microsoft.com/office/drawing/2014/main" id="{3564DCAF-CA10-6521-6BD8-F514B1D7F705}"/>
              </a:ext>
            </a:extLst>
          </p:cNvPr>
          <p:cNvSpPr/>
          <p:nvPr/>
        </p:nvSpPr>
        <p:spPr>
          <a:xfrm rot="4749083">
            <a:off x="2953879" y="2707157"/>
            <a:ext cx="211257" cy="1250704"/>
          </a:xfrm>
          <a:prstGeom prst="upArrow">
            <a:avLst/>
          </a:prstGeom>
          <a:solidFill>
            <a:srgbClr val="AFCA1B"/>
          </a:solidFill>
          <a:ln>
            <a:solidFill>
              <a:srgbClr val="AFCA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2B01CE28-A049-4BAC-8A53-24E3450B1221}"/>
              </a:ext>
            </a:extLst>
          </p:cNvPr>
          <p:cNvSpPr txBox="1"/>
          <p:nvPr/>
        </p:nvSpPr>
        <p:spPr>
          <a:xfrm>
            <a:off x="911034" y="4804754"/>
            <a:ext cx="1972979" cy="584775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r>
              <a:rPr lang="de-AT" sz="1600" b="1" dirty="0"/>
              <a:t>Energiegemeinschaft Netzwerk Almtal</a:t>
            </a:r>
          </a:p>
        </p:txBody>
      </p:sp>
      <p:sp>
        <p:nvSpPr>
          <p:cNvPr id="16" name="Pfeil nach oben 15">
            <a:extLst>
              <a:ext uri="{FF2B5EF4-FFF2-40B4-BE49-F238E27FC236}">
                <a16:creationId xmlns:a16="http://schemas.microsoft.com/office/drawing/2014/main" id="{A2215539-1351-B2E5-1975-9BB2BAF62CC1}"/>
              </a:ext>
            </a:extLst>
          </p:cNvPr>
          <p:cNvSpPr/>
          <p:nvPr/>
        </p:nvSpPr>
        <p:spPr>
          <a:xfrm rot="4227316">
            <a:off x="3787674" y="3914332"/>
            <a:ext cx="161483" cy="1704639"/>
          </a:xfrm>
          <a:prstGeom prst="upArrow">
            <a:avLst/>
          </a:prstGeom>
          <a:solidFill>
            <a:srgbClr val="AFCA1B"/>
          </a:solidFill>
          <a:ln>
            <a:solidFill>
              <a:srgbClr val="AFCA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9" name="Titel 1">
            <a:extLst>
              <a:ext uri="{FF2B5EF4-FFF2-40B4-BE49-F238E27FC236}">
                <a16:creationId xmlns:a16="http://schemas.microsoft.com/office/drawing/2014/main" id="{596B8064-B47F-F1D6-77A5-2096EDAAB4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528" y="620688"/>
            <a:ext cx="6408712" cy="1470025"/>
          </a:xfrm>
        </p:spPr>
        <p:txBody>
          <a:bodyPr/>
          <a:lstStyle/>
          <a:p>
            <a:pPr algn="l"/>
            <a:r>
              <a:rPr lang="de-DE" dirty="0" err="1"/>
              <a:t>Traunsteinregion</a:t>
            </a:r>
            <a:r>
              <a:rPr lang="de-DE" dirty="0"/>
              <a:t>...</a:t>
            </a:r>
          </a:p>
        </p:txBody>
      </p:sp>
    </p:spTree>
    <p:extLst>
      <p:ext uri="{BB962C8B-B14F-4D97-AF65-F5344CB8AC3E}">
        <p14:creationId xmlns:p14="http://schemas.microsoft.com/office/powerpoint/2010/main" val="139856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8" grpId="0" animBg="1"/>
      <p:bldP spid="21" grpId="0" animBg="1"/>
      <p:bldP spid="22" grpId="0" animBg="1"/>
      <p:bldP spid="23" grpId="0" animBg="1"/>
      <p:bldP spid="24" grpId="0" animBg="1"/>
      <p:bldP spid="26" grpId="0" animBg="1"/>
      <p:bldP spid="28" grpId="0" animBg="1"/>
      <p:bldP spid="29" grpId="0" animBg="1"/>
      <p:bldP spid="30" grpId="0" animBg="1"/>
      <p:bldP spid="33" grpId="0" animBg="1"/>
      <p:bldP spid="34" grpId="0" animBg="1"/>
      <p:bldP spid="32" grpId="0" animBg="1"/>
      <p:bldP spid="35" grpId="0" animBg="1"/>
      <p:bldP spid="7" grpId="0" animBg="1"/>
      <p:bldP spid="6" grpId="0" animBg="1"/>
      <p:bldP spid="10" grpId="0" animBg="1"/>
      <p:bldP spid="11" grpId="0" animBg="1"/>
      <p:bldP spid="12" grpId="0" animBg="1"/>
      <p:bldP spid="15" grpId="0" animBg="1"/>
      <p:bldP spid="1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AAB60BF7-A4C6-CB27-115C-3F1650BB4F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>
            <a:extLst>
              <a:ext uri="{FF2B5EF4-FFF2-40B4-BE49-F238E27FC236}">
                <a16:creationId xmlns:a16="http://schemas.microsoft.com/office/drawing/2014/main" id="{53A90A04-B6D7-2FBB-8342-B3F29B8742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5947048"/>
            <a:ext cx="9144000" cy="910952"/>
          </a:xfrm>
        </p:spPr>
        <p:txBody>
          <a:bodyPr/>
          <a:lstStyle/>
          <a:p>
            <a:r>
              <a:rPr lang="de-DE" sz="2800" dirty="0"/>
              <a:t>Klima- und Energiemodellregion Traunstein</a:t>
            </a:r>
          </a:p>
        </p:txBody>
      </p:sp>
      <p:sp>
        <p:nvSpPr>
          <p:cNvPr id="13" name="Fußzeilenplatzhalter 12">
            <a:extLst>
              <a:ext uri="{FF2B5EF4-FFF2-40B4-BE49-F238E27FC236}">
                <a16:creationId xmlns:a16="http://schemas.microsoft.com/office/drawing/2014/main" id="{8892A441-36CA-CBD5-D8E9-42CE8F6FE1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75656" y="6356350"/>
            <a:ext cx="6241196" cy="365125"/>
          </a:xfrm>
        </p:spPr>
        <p:txBody>
          <a:bodyPr/>
          <a:lstStyle/>
          <a:p>
            <a:r>
              <a:rPr lang="de-DE" sz="1600" dirty="0" err="1"/>
              <a:t>TechnoZ</a:t>
            </a:r>
            <a:r>
              <a:rPr lang="de-DE" sz="1600" dirty="0"/>
              <a:t> Gmunden </a:t>
            </a:r>
            <a:r>
              <a:rPr lang="de-DE" sz="1600" dirty="0" err="1"/>
              <a:t>Krottenseestraße</a:t>
            </a:r>
            <a:r>
              <a:rPr lang="de-DE" sz="1600" dirty="0"/>
              <a:t> 45, 4810 Gmunden</a:t>
            </a:r>
          </a:p>
        </p:txBody>
      </p:sp>
      <p:sp>
        <p:nvSpPr>
          <p:cNvPr id="14" name="Foliennummernplatzhalter 13">
            <a:extLst>
              <a:ext uri="{FF2B5EF4-FFF2-40B4-BE49-F238E27FC236}">
                <a16:creationId xmlns:a16="http://schemas.microsoft.com/office/drawing/2014/main" id="{A48D20A0-73E1-195B-D923-E2402FB29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FCFF-FAA6-4DE3-A37E-B23ED37DE90E}" type="slidenum">
              <a:rPr lang="de-DE" smtClean="0"/>
              <a:t>30</a:t>
            </a:fld>
            <a:endParaRPr lang="de-DE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2E58EC1A-1620-B69F-A746-0248932C4F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04664"/>
            <a:ext cx="2341253" cy="1560835"/>
          </a:xfrm>
          <a:prstGeom prst="rect">
            <a:avLst/>
          </a:prstGeom>
        </p:spPr>
      </p:pic>
      <p:sp>
        <p:nvSpPr>
          <p:cNvPr id="19" name="Titel 1">
            <a:extLst>
              <a:ext uri="{FF2B5EF4-FFF2-40B4-BE49-F238E27FC236}">
                <a16:creationId xmlns:a16="http://schemas.microsoft.com/office/drawing/2014/main" id="{46CB2B6F-437D-DEBA-5A89-76D16A3ECA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528" y="620688"/>
            <a:ext cx="6408712" cy="1470025"/>
          </a:xfrm>
        </p:spPr>
        <p:txBody>
          <a:bodyPr/>
          <a:lstStyle/>
          <a:p>
            <a:pPr algn="l"/>
            <a:r>
              <a:rPr lang="de-DE" dirty="0"/>
              <a:t>Batterie-Potentiale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4819CFDD-71C4-0AE6-8CA8-7EB7C028FBF1}"/>
              </a:ext>
            </a:extLst>
          </p:cNvPr>
          <p:cNvSpPr txBox="1"/>
          <p:nvPr/>
        </p:nvSpPr>
        <p:spPr>
          <a:xfrm>
            <a:off x="1259632" y="2233744"/>
            <a:ext cx="6408712" cy="3431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AT" sz="2400" dirty="0"/>
              <a:t>65 Batterien: 1.168 kWh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AT" sz="2400" dirty="0"/>
              <a:t>Annahme 200 Vollzyklen/a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AT" sz="2400" dirty="0"/>
              <a:t>50 % der gesamten Kapazität wird in der EEG genutzt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AT" sz="2400" dirty="0"/>
              <a:t>-&gt; 1.168 kWh * 0,5 * 200 = 116 MWh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AT" sz="2400" dirty="0"/>
              <a:t>Eigendeckung könnte von 717 MWh auf 833 MWh steigen (16 %)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de-AT" sz="2400" dirty="0"/>
          </a:p>
        </p:txBody>
      </p:sp>
    </p:spTree>
    <p:extLst>
      <p:ext uri="{BB962C8B-B14F-4D97-AF65-F5344CB8AC3E}">
        <p14:creationId xmlns:p14="http://schemas.microsoft.com/office/powerpoint/2010/main" val="220678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7313349D-0BA4-E3E6-121B-804904F2BE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>
            <a:extLst>
              <a:ext uri="{FF2B5EF4-FFF2-40B4-BE49-F238E27FC236}">
                <a16:creationId xmlns:a16="http://schemas.microsoft.com/office/drawing/2014/main" id="{65C65BAD-BF21-A0D6-EB89-91E1954600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5947048"/>
            <a:ext cx="9144000" cy="910952"/>
          </a:xfrm>
        </p:spPr>
        <p:txBody>
          <a:bodyPr/>
          <a:lstStyle/>
          <a:p>
            <a:r>
              <a:rPr lang="de-DE" sz="2800" dirty="0"/>
              <a:t>Klima- und Energiemodellregion Traunstein</a:t>
            </a:r>
          </a:p>
        </p:txBody>
      </p:sp>
      <p:sp>
        <p:nvSpPr>
          <p:cNvPr id="13" name="Fußzeilenplatzhalter 12">
            <a:extLst>
              <a:ext uri="{FF2B5EF4-FFF2-40B4-BE49-F238E27FC236}">
                <a16:creationId xmlns:a16="http://schemas.microsoft.com/office/drawing/2014/main" id="{E610D8BF-42C9-3E72-C93D-BF3424474E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75656" y="6356350"/>
            <a:ext cx="6241196" cy="365125"/>
          </a:xfrm>
        </p:spPr>
        <p:txBody>
          <a:bodyPr/>
          <a:lstStyle/>
          <a:p>
            <a:r>
              <a:rPr lang="de-DE" sz="1600" dirty="0" err="1"/>
              <a:t>TechnoZ</a:t>
            </a:r>
            <a:r>
              <a:rPr lang="de-DE" sz="1600" dirty="0"/>
              <a:t> Gmunden </a:t>
            </a:r>
            <a:r>
              <a:rPr lang="de-DE" sz="1600" dirty="0" err="1"/>
              <a:t>Krottenseestraße</a:t>
            </a:r>
            <a:r>
              <a:rPr lang="de-DE" sz="1600" dirty="0"/>
              <a:t> 45, 4810 Gmunden</a:t>
            </a:r>
          </a:p>
        </p:txBody>
      </p:sp>
      <p:sp>
        <p:nvSpPr>
          <p:cNvPr id="14" name="Foliennummernplatzhalter 13">
            <a:extLst>
              <a:ext uri="{FF2B5EF4-FFF2-40B4-BE49-F238E27FC236}">
                <a16:creationId xmlns:a16="http://schemas.microsoft.com/office/drawing/2014/main" id="{DEC21173-575C-57B8-BB24-F0F3C37B2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FCFF-FAA6-4DE3-A37E-B23ED37DE90E}" type="slidenum">
              <a:rPr lang="de-DE" smtClean="0"/>
              <a:t>31</a:t>
            </a:fld>
            <a:endParaRPr lang="de-DE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919936A9-4410-3337-CD5B-88EECB3F5D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04664"/>
            <a:ext cx="2341253" cy="1560835"/>
          </a:xfrm>
          <a:prstGeom prst="rect">
            <a:avLst/>
          </a:prstGeom>
        </p:spPr>
      </p:pic>
      <p:sp>
        <p:nvSpPr>
          <p:cNvPr id="19" name="Titel 1">
            <a:extLst>
              <a:ext uri="{FF2B5EF4-FFF2-40B4-BE49-F238E27FC236}">
                <a16:creationId xmlns:a16="http://schemas.microsoft.com/office/drawing/2014/main" id="{D195709A-820C-A6B3-166A-DE95F4A5E4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528" y="620688"/>
            <a:ext cx="6408712" cy="1470025"/>
          </a:xfrm>
        </p:spPr>
        <p:txBody>
          <a:bodyPr/>
          <a:lstStyle/>
          <a:p>
            <a:pPr algn="l"/>
            <a:r>
              <a:rPr lang="de-DE" dirty="0"/>
              <a:t>Lastmanagement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237CC6F9-939C-B2FB-A39D-7C21BA62678C}"/>
              </a:ext>
            </a:extLst>
          </p:cNvPr>
          <p:cNvSpPr txBox="1"/>
          <p:nvPr/>
        </p:nvSpPr>
        <p:spPr>
          <a:xfrm>
            <a:off x="1259632" y="2233744"/>
            <a:ext cx="64087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AT" sz="2400" dirty="0"/>
              <a:t>Zeitlich unkritische Lasten. </a:t>
            </a:r>
            <a:br>
              <a:rPr lang="de-AT" sz="2400" dirty="0"/>
            </a:br>
            <a:r>
              <a:rPr lang="de-AT" sz="2400" dirty="0" err="1"/>
              <a:t>zB</a:t>
            </a:r>
            <a:r>
              <a:rPr lang="de-AT" sz="2400" dirty="0"/>
              <a:t>: Warmwasser, aber auch...</a:t>
            </a:r>
          </a:p>
        </p:txBody>
      </p:sp>
      <p:pic>
        <p:nvPicPr>
          <p:cNvPr id="4" name="Grafik 3" descr="Ein Bild, das draußen, Baum, Himmel, Spielplatz enthält.&#10;&#10;KI-generierte Inhalte können fehlerhaft sein.">
            <a:extLst>
              <a:ext uri="{FF2B5EF4-FFF2-40B4-BE49-F238E27FC236}">
                <a16:creationId xmlns:a16="http://schemas.microsoft.com/office/drawing/2014/main" id="{09128606-BCA6-E739-04DA-26A87A5ABE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3" t="16824" r="17545" b="15236"/>
          <a:stretch>
            <a:fillRect/>
          </a:stretch>
        </p:blipFill>
        <p:spPr>
          <a:xfrm>
            <a:off x="1334323" y="1965499"/>
            <a:ext cx="5256584" cy="342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615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64A668C7-38BD-E24E-22E5-97009D53A3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>
            <a:extLst>
              <a:ext uri="{FF2B5EF4-FFF2-40B4-BE49-F238E27FC236}">
                <a16:creationId xmlns:a16="http://schemas.microsoft.com/office/drawing/2014/main" id="{EDF9D805-C660-1B51-2827-628818B2CD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5947048"/>
            <a:ext cx="9144000" cy="910952"/>
          </a:xfrm>
        </p:spPr>
        <p:txBody>
          <a:bodyPr/>
          <a:lstStyle/>
          <a:p>
            <a:r>
              <a:rPr lang="de-DE" sz="2800" dirty="0"/>
              <a:t>Klima- und Energiemodellregion Traunstein</a:t>
            </a:r>
          </a:p>
        </p:txBody>
      </p:sp>
      <p:sp>
        <p:nvSpPr>
          <p:cNvPr id="13" name="Fußzeilenplatzhalter 12">
            <a:extLst>
              <a:ext uri="{FF2B5EF4-FFF2-40B4-BE49-F238E27FC236}">
                <a16:creationId xmlns:a16="http://schemas.microsoft.com/office/drawing/2014/main" id="{4B8ABCDB-760E-BE8D-B5F5-D2ACB0CDE3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75656" y="6356350"/>
            <a:ext cx="6241196" cy="365125"/>
          </a:xfrm>
        </p:spPr>
        <p:txBody>
          <a:bodyPr/>
          <a:lstStyle/>
          <a:p>
            <a:r>
              <a:rPr lang="de-DE" sz="1600" dirty="0" err="1"/>
              <a:t>TechnoZ</a:t>
            </a:r>
            <a:r>
              <a:rPr lang="de-DE" sz="1600" dirty="0"/>
              <a:t> Gmunden </a:t>
            </a:r>
            <a:r>
              <a:rPr lang="de-DE" sz="1600" dirty="0" err="1"/>
              <a:t>Krottenseestraße</a:t>
            </a:r>
            <a:r>
              <a:rPr lang="de-DE" sz="1600" dirty="0"/>
              <a:t> 45, 4810 Gmunden</a:t>
            </a:r>
          </a:p>
        </p:txBody>
      </p:sp>
      <p:sp>
        <p:nvSpPr>
          <p:cNvPr id="14" name="Foliennummernplatzhalter 13">
            <a:extLst>
              <a:ext uri="{FF2B5EF4-FFF2-40B4-BE49-F238E27FC236}">
                <a16:creationId xmlns:a16="http://schemas.microsoft.com/office/drawing/2014/main" id="{1F2D7C13-0294-70BD-DD82-A4756FC5B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FCFF-FAA6-4DE3-A37E-B23ED37DE90E}" type="slidenum">
              <a:rPr lang="de-DE" smtClean="0"/>
              <a:t>32</a:t>
            </a:fld>
            <a:endParaRPr lang="de-DE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2F40D72D-79CE-0E99-18EA-DDD7C7FE52A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04664"/>
            <a:ext cx="2341253" cy="1560835"/>
          </a:xfrm>
          <a:prstGeom prst="rect">
            <a:avLst/>
          </a:prstGeom>
        </p:spPr>
      </p:pic>
      <p:sp>
        <p:nvSpPr>
          <p:cNvPr id="19" name="Titel 1">
            <a:extLst>
              <a:ext uri="{FF2B5EF4-FFF2-40B4-BE49-F238E27FC236}">
                <a16:creationId xmlns:a16="http://schemas.microsoft.com/office/drawing/2014/main" id="{71689BFC-8A7D-78C7-50E4-5113AFA57A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528" y="620688"/>
            <a:ext cx="6408712" cy="1470025"/>
          </a:xfrm>
        </p:spPr>
        <p:txBody>
          <a:bodyPr/>
          <a:lstStyle/>
          <a:p>
            <a:pPr algn="l"/>
            <a:r>
              <a:rPr lang="de-DE" dirty="0"/>
              <a:t>E-Ladestationen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6210F2A0-404A-58EA-70DB-E1CB6DE13394}"/>
              </a:ext>
            </a:extLst>
          </p:cNvPr>
          <p:cNvSpPr txBox="1"/>
          <p:nvPr/>
        </p:nvSpPr>
        <p:spPr>
          <a:xfrm>
            <a:off x="1259632" y="2233744"/>
            <a:ext cx="6408712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AT" sz="2400" dirty="0"/>
              <a:t>Öffentlich</a:t>
            </a:r>
            <a:br>
              <a:rPr lang="de-AT" sz="2400" dirty="0"/>
            </a:br>
            <a:r>
              <a:rPr lang="de-AT" sz="2400" dirty="0"/>
              <a:t>z. B. mit dynamischen Tarifen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AT" sz="2400" dirty="0"/>
              <a:t>Halböffentlich</a:t>
            </a:r>
            <a:br>
              <a:rPr lang="de-AT" sz="2400" dirty="0"/>
            </a:br>
            <a:r>
              <a:rPr lang="de-AT" sz="2400" dirty="0"/>
              <a:t>z. B. mit Leistungsregelung</a:t>
            </a:r>
            <a:br>
              <a:rPr lang="de-AT" sz="2400" dirty="0"/>
            </a:br>
            <a:r>
              <a:rPr lang="de-AT" sz="2400" dirty="0"/>
              <a:t>Pilotprojekt mit HTL Vöcklabruck und TZ Gmunden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AT" sz="2400" dirty="0"/>
              <a:t>Private Wallboxen nicht vergessen.</a:t>
            </a:r>
          </a:p>
          <a:p>
            <a:pPr>
              <a:spcAft>
                <a:spcPts val="600"/>
              </a:spcAft>
            </a:pPr>
            <a:endParaRPr lang="de-AT" sz="2400" dirty="0"/>
          </a:p>
        </p:txBody>
      </p:sp>
    </p:spTree>
    <p:extLst>
      <p:ext uri="{BB962C8B-B14F-4D97-AF65-F5344CB8AC3E}">
        <p14:creationId xmlns:p14="http://schemas.microsoft.com/office/powerpoint/2010/main" val="3750117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F49A3602-349F-50A1-27D4-2F856B7B3A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>
            <a:extLst>
              <a:ext uri="{FF2B5EF4-FFF2-40B4-BE49-F238E27FC236}">
                <a16:creationId xmlns:a16="http://schemas.microsoft.com/office/drawing/2014/main" id="{CE7810FD-E9D5-84D3-0A37-05ADC54105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5947048"/>
            <a:ext cx="9144000" cy="910952"/>
          </a:xfrm>
        </p:spPr>
        <p:txBody>
          <a:bodyPr/>
          <a:lstStyle/>
          <a:p>
            <a:r>
              <a:rPr lang="de-DE" sz="2800" dirty="0"/>
              <a:t>Klima- und Energiemodellregion Traunstein</a:t>
            </a:r>
          </a:p>
        </p:txBody>
      </p:sp>
      <p:sp>
        <p:nvSpPr>
          <p:cNvPr id="13" name="Fußzeilenplatzhalter 12">
            <a:extLst>
              <a:ext uri="{FF2B5EF4-FFF2-40B4-BE49-F238E27FC236}">
                <a16:creationId xmlns:a16="http://schemas.microsoft.com/office/drawing/2014/main" id="{A88F4F4D-0E11-BA8D-D316-51726D6B6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75656" y="6356350"/>
            <a:ext cx="6241196" cy="365125"/>
          </a:xfrm>
        </p:spPr>
        <p:txBody>
          <a:bodyPr/>
          <a:lstStyle/>
          <a:p>
            <a:r>
              <a:rPr lang="de-DE" sz="1600" dirty="0" err="1"/>
              <a:t>TechnoZ</a:t>
            </a:r>
            <a:r>
              <a:rPr lang="de-DE" sz="1600" dirty="0"/>
              <a:t> Gmunden </a:t>
            </a:r>
            <a:r>
              <a:rPr lang="de-DE" sz="1600" dirty="0" err="1"/>
              <a:t>Krottenseestraße</a:t>
            </a:r>
            <a:r>
              <a:rPr lang="de-DE" sz="1600" dirty="0"/>
              <a:t> 45, 4810 Gmunden</a:t>
            </a:r>
          </a:p>
        </p:txBody>
      </p:sp>
      <p:sp>
        <p:nvSpPr>
          <p:cNvPr id="14" name="Foliennummernplatzhalter 13">
            <a:extLst>
              <a:ext uri="{FF2B5EF4-FFF2-40B4-BE49-F238E27FC236}">
                <a16:creationId xmlns:a16="http://schemas.microsoft.com/office/drawing/2014/main" id="{6995FC27-1A1C-365A-A1FF-0BDD83233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FCFF-FAA6-4DE3-A37E-B23ED37DE90E}" type="slidenum">
              <a:rPr lang="de-DE" smtClean="0"/>
              <a:t>33</a:t>
            </a:fld>
            <a:endParaRPr lang="de-DE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4CFA3D50-7D7A-5A26-0A2E-9CD94C52AA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04664"/>
            <a:ext cx="2341253" cy="1560835"/>
          </a:xfrm>
          <a:prstGeom prst="rect">
            <a:avLst/>
          </a:prstGeom>
        </p:spPr>
      </p:pic>
      <p:sp>
        <p:nvSpPr>
          <p:cNvPr id="19" name="Titel 1">
            <a:extLst>
              <a:ext uri="{FF2B5EF4-FFF2-40B4-BE49-F238E27FC236}">
                <a16:creationId xmlns:a16="http://schemas.microsoft.com/office/drawing/2014/main" id="{ED0BDA04-EA7D-08C8-567D-0C2B4B63EF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528" y="620688"/>
            <a:ext cx="6408712" cy="1470025"/>
          </a:xfrm>
        </p:spPr>
        <p:txBody>
          <a:bodyPr/>
          <a:lstStyle/>
          <a:p>
            <a:pPr algn="l"/>
            <a:r>
              <a:rPr lang="de-DE" dirty="0"/>
              <a:t>Die Basis sind Zahlen</a:t>
            </a:r>
          </a:p>
        </p:txBody>
      </p:sp>
      <p:pic>
        <p:nvPicPr>
          <p:cNvPr id="5" name="Grafik 4" descr="Ein Bild, das draußen, Wolke, Gras, Pflanze enthält.&#10;&#10;KI-generierte Inhalte können fehlerhaft sein.">
            <a:extLst>
              <a:ext uri="{FF2B5EF4-FFF2-40B4-BE49-F238E27FC236}">
                <a16:creationId xmlns:a16="http://schemas.microsoft.com/office/drawing/2014/main" id="{13E733AC-0149-B002-F5DB-2F49C2E52D3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50" r="23750"/>
          <a:stretch>
            <a:fillRect/>
          </a:stretch>
        </p:blipFill>
        <p:spPr>
          <a:xfrm rot="5400000">
            <a:off x="1774012" y="1042412"/>
            <a:ext cx="3744416" cy="5349240"/>
          </a:xfrm>
          <a:prstGeom prst="rect">
            <a:avLst/>
          </a:prstGeom>
        </p:spPr>
      </p:pic>
      <p:sp>
        <p:nvSpPr>
          <p:cNvPr id="7" name="Pfeil nach oben 6">
            <a:extLst>
              <a:ext uri="{FF2B5EF4-FFF2-40B4-BE49-F238E27FC236}">
                <a16:creationId xmlns:a16="http://schemas.microsoft.com/office/drawing/2014/main" id="{54594744-3909-BD96-2153-CC55BB7B89A1}"/>
              </a:ext>
            </a:extLst>
          </p:cNvPr>
          <p:cNvSpPr/>
          <p:nvPr/>
        </p:nvSpPr>
        <p:spPr>
          <a:xfrm rot="17861319">
            <a:off x="3434161" y="3928597"/>
            <a:ext cx="572750" cy="1677380"/>
          </a:xfrm>
          <a:prstGeom prst="up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Pfeil nach oben 7">
            <a:extLst>
              <a:ext uri="{FF2B5EF4-FFF2-40B4-BE49-F238E27FC236}">
                <a16:creationId xmlns:a16="http://schemas.microsoft.com/office/drawing/2014/main" id="{67DC7141-9755-DA92-9AFA-9A433052B0E2}"/>
              </a:ext>
            </a:extLst>
          </p:cNvPr>
          <p:cNvSpPr/>
          <p:nvPr/>
        </p:nvSpPr>
        <p:spPr>
          <a:xfrm rot="17861319">
            <a:off x="4399211" y="2505487"/>
            <a:ext cx="572750" cy="1677380"/>
          </a:xfrm>
          <a:prstGeom prst="up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717F9498-B77E-7655-55FD-1C7A74588079}"/>
              </a:ext>
            </a:extLst>
          </p:cNvPr>
          <p:cNvSpPr txBox="1"/>
          <p:nvPr/>
        </p:nvSpPr>
        <p:spPr>
          <a:xfrm>
            <a:off x="6704113" y="2202219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Kindergarten in Vorchdorf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968694E7-BCB1-0478-89E9-4076FD342EAC}"/>
              </a:ext>
            </a:extLst>
          </p:cNvPr>
          <p:cNvSpPr txBox="1"/>
          <p:nvPr/>
        </p:nvSpPr>
        <p:spPr>
          <a:xfrm>
            <a:off x="6732240" y="3103410"/>
            <a:ext cx="15841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PV und öffentliche Ladestationen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3CA81F6F-3011-BA59-B113-1DED0D2F7ED6}"/>
              </a:ext>
            </a:extLst>
          </p:cNvPr>
          <p:cNvSpPr txBox="1"/>
          <p:nvPr/>
        </p:nvSpPr>
        <p:spPr>
          <a:xfrm>
            <a:off x="6732240" y="4384548"/>
            <a:ext cx="15841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Beide ZP sind Teil der EEG Laudachtal</a:t>
            </a:r>
          </a:p>
        </p:txBody>
      </p:sp>
    </p:spTree>
    <p:extLst>
      <p:ext uri="{BB962C8B-B14F-4D97-AF65-F5344CB8AC3E}">
        <p14:creationId xmlns:p14="http://schemas.microsoft.com/office/powerpoint/2010/main" val="4193074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/>
      <p:bldP spid="11" grpId="0"/>
      <p:bldP spid="1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>
            <a:extLst>
              <a:ext uri="{FF2B5EF4-FFF2-40B4-BE49-F238E27FC236}">
                <a16:creationId xmlns:a16="http://schemas.microsoft.com/office/drawing/2014/main" id="{12A86431-1366-18A8-506E-C628D5654196}"/>
              </a:ext>
            </a:extLst>
          </p:cNvPr>
          <p:cNvSpPr txBox="1">
            <a:spLocks/>
          </p:cNvSpPr>
          <p:nvPr/>
        </p:nvSpPr>
        <p:spPr>
          <a:xfrm>
            <a:off x="475928" y="773088"/>
            <a:ext cx="6408712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DE" sz="3600" dirty="0"/>
              <a:t>Den Strom </a:t>
            </a:r>
            <a:br>
              <a:rPr lang="de-DE" sz="3600" dirty="0"/>
            </a:br>
            <a:r>
              <a:rPr lang="de-DE" sz="3600" dirty="0"/>
              <a:t>„über den Zaun verkaufen“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0" y="5947048"/>
            <a:ext cx="9144000" cy="910952"/>
          </a:xfrm>
        </p:spPr>
        <p:txBody>
          <a:bodyPr/>
          <a:lstStyle/>
          <a:p>
            <a:r>
              <a:rPr lang="de-DE" sz="2800" dirty="0"/>
              <a:t>Klima- und Energiemodellregion Traunstein</a:t>
            </a:r>
          </a:p>
        </p:txBody>
      </p:sp>
      <p:sp>
        <p:nvSpPr>
          <p:cNvPr id="13" name="Fußzeilenplatzhalter 12"/>
          <p:cNvSpPr>
            <a:spLocks noGrp="1"/>
          </p:cNvSpPr>
          <p:nvPr>
            <p:ph type="ftr" sz="quarter" idx="11"/>
          </p:nvPr>
        </p:nvSpPr>
        <p:spPr>
          <a:xfrm>
            <a:off x="1475656" y="6356350"/>
            <a:ext cx="6241196" cy="365125"/>
          </a:xfrm>
        </p:spPr>
        <p:txBody>
          <a:bodyPr/>
          <a:lstStyle/>
          <a:p>
            <a:r>
              <a:rPr lang="de-DE" sz="1600" dirty="0" err="1"/>
              <a:t>TechnoZ</a:t>
            </a:r>
            <a:r>
              <a:rPr lang="de-DE" sz="1600" dirty="0"/>
              <a:t> Gmunden </a:t>
            </a:r>
            <a:r>
              <a:rPr lang="de-DE" sz="1600" dirty="0" err="1"/>
              <a:t>Krottenseestraße</a:t>
            </a:r>
            <a:r>
              <a:rPr lang="de-DE" sz="1600" dirty="0"/>
              <a:t> 45, 4810 Gmunden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66373518-6BAE-492A-9010-304B5F0CFF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1227" y="404664"/>
            <a:ext cx="2341253" cy="1560835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420888"/>
            <a:ext cx="2778447" cy="2778447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>
          <a:xfrm>
            <a:off x="3707904" y="2306737"/>
            <a:ext cx="446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PV-Gemeinschaftsanlagen (GEA) – </a:t>
            </a:r>
            <a:r>
              <a:rPr lang="de-DE" dirty="0" err="1"/>
              <a:t>ElWOG</a:t>
            </a:r>
            <a:r>
              <a:rPr lang="de-DE" dirty="0"/>
              <a:t> 16a</a:t>
            </a:r>
          </a:p>
          <a:p>
            <a:endParaRPr lang="de-DE" b="1" dirty="0"/>
          </a:p>
        </p:txBody>
      </p:sp>
      <p:sp>
        <p:nvSpPr>
          <p:cNvPr id="12" name="Textfeld 11"/>
          <p:cNvSpPr txBox="1"/>
          <p:nvPr/>
        </p:nvSpPr>
        <p:spPr>
          <a:xfrm>
            <a:off x="4283968" y="3069662"/>
            <a:ext cx="4248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Lokale</a:t>
            </a:r>
            <a:r>
              <a:rPr lang="de-DE" dirty="0"/>
              <a:t> Erneuerbare Energiegemeinschaften (EEG) – </a:t>
            </a:r>
            <a:r>
              <a:rPr lang="de-DE" dirty="0" err="1"/>
              <a:t>ElWOG</a:t>
            </a:r>
            <a:r>
              <a:rPr lang="de-DE" dirty="0"/>
              <a:t> 16c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4139952" y="3988393"/>
            <a:ext cx="46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Regionale</a:t>
            </a:r>
            <a:r>
              <a:rPr lang="de-DE" dirty="0"/>
              <a:t> Erneuerbare Energiegemeinschaften (EEG) – </a:t>
            </a:r>
            <a:r>
              <a:rPr lang="de-DE" dirty="0" err="1"/>
              <a:t>ElWOG</a:t>
            </a:r>
            <a:r>
              <a:rPr lang="de-DE" dirty="0"/>
              <a:t> 16c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3875584" y="4913312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Bürgerenergiegemeinschaften (BEG) – </a:t>
            </a:r>
            <a:r>
              <a:rPr lang="de-DE" dirty="0" err="1"/>
              <a:t>ElWOG</a:t>
            </a:r>
            <a:r>
              <a:rPr lang="de-DE" dirty="0"/>
              <a:t> 16b</a:t>
            </a:r>
          </a:p>
        </p:txBody>
      </p:sp>
      <p:sp>
        <p:nvSpPr>
          <p:cNvPr id="5" name="Pfeil nach rechts 4"/>
          <p:cNvSpPr/>
          <p:nvPr/>
        </p:nvSpPr>
        <p:spPr>
          <a:xfrm rot="19794978">
            <a:off x="2783022" y="2746663"/>
            <a:ext cx="936104" cy="29085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7" name="Pfeil nach rechts 16"/>
          <p:cNvSpPr/>
          <p:nvPr/>
        </p:nvSpPr>
        <p:spPr>
          <a:xfrm rot="20933698">
            <a:off x="3032831" y="3385708"/>
            <a:ext cx="936104" cy="29085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8" name="Pfeil nach rechts 17"/>
          <p:cNvSpPr/>
          <p:nvPr/>
        </p:nvSpPr>
        <p:spPr>
          <a:xfrm rot="954800">
            <a:off x="3009762" y="3988249"/>
            <a:ext cx="936104" cy="29085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9" name="Pfeil nach rechts 18"/>
          <p:cNvSpPr/>
          <p:nvPr/>
        </p:nvSpPr>
        <p:spPr>
          <a:xfrm rot="2145221">
            <a:off x="2849947" y="4646520"/>
            <a:ext cx="936104" cy="29085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1" name="Textfeld 20"/>
          <p:cNvSpPr txBox="1"/>
          <p:nvPr/>
        </p:nvSpPr>
        <p:spPr>
          <a:xfrm>
            <a:off x="6156176" y="3347700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-&gt; selbe Trafostation</a:t>
            </a:r>
          </a:p>
        </p:txBody>
      </p:sp>
      <p:sp>
        <p:nvSpPr>
          <p:cNvPr id="22" name="Textfeld 21"/>
          <p:cNvSpPr txBox="1"/>
          <p:nvPr/>
        </p:nvSpPr>
        <p:spPr>
          <a:xfrm>
            <a:off x="6012160" y="4265392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-&gt; </a:t>
            </a:r>
            <a:r>
              <a:rPr lang="de-DE" b="1" dirty="0" err="1"/>
              <a:t>selbes</a:t>
            </a:r>
            <a:r>
              <a:rPr lang="de-DE" b="1" dirty="0"/>
              <a:t> Umspannwerk</a:t>
            </a:r>
          </a:p>
        </p:txBody>
      </p:sp>
      <p:sp>
        <p:nvSpPr>
          <p:cNvPr id="23" name="Textfeld 22"/>
          <p:cNvSpPr txBox="1"/>
          <p:nvPr/>
        </p:nvSpPr>
        <p:spPr>
          <a:xfrm>
            <a:off x="5148064" y="5188399"/>
            <a:ext cx="2066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-&gt; österreichweit</a:t>
            </a:r>
          </a:p>
        </p:txBody>
      </p:sp>
      <p:sp>
        <p:nvSpPr>
          <p:cNvPr id="24" name="Textfeld 23"/>
          <p:cNvSpPr txBox="1"/>
          <p:nvPr/>
        </p:nvSpPr>
        <p:spPr>
          <a:xfrm>
            <a:off x="4187586" y="2581185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-&gt; Innerhalb eines Gebäudes 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1628ED90-879A-7357-4E4D-F750DCFE645B}"/>
              </a:ext>
            </a:extLst>
          </p:cNvPr>
          <p:cNvSpPr/>
          <p:nvPr/>
        </p:nvSpPr>
        <p:spPr>
          <a:xfrm>
            <a:off x="3491880" y="1817226"/>
            <a:ext cx="5040560" cy="1430443"/>
          </a:xfrm>
          <a:prstGeom prst="ellipse">
            <a:avLst/>
          </a:prstGeom>
          <a:noFill/>
          <a:ln w="6032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66120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23528" y="620688"/>
            <a:ext cx="6408712" cy="1470025"/>
          </a:xfrm>
        </p:spPr>
        <p:txBody>
          <a:bodyPr/>
          <a:lstStyle/>
          <a:p>
            <a:pPr algn="l"/>
            <a:r>
              <a:rPr lang="de-DE" dirty="0"/>
              <a:t>Zuteilung</a:t>
            </a:r>
          </a:p>
        </p:txBody>
      </p:sp>
      <p:sp>
        <p:nvSpPr>
          <p:cNvPr id="4" name="Untertitel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AT" dirty="0"/>
              <a:t> </a:t>
            </a:r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48680"/>
            <a:ext cx="1805382" cy="1189806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2580" y="2666349"/>
            <a:ext cx="1643632" cy="1083208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728" y="2738357"/>
            <a:ext cx="1534369" cy="1011200"/>
          </a:xfrm>
          <a:prstGeom prst="rect">
            <a:avLst/>
          </a:prstGeom>
        </p:spPr>
      </p:pic>
      <p:sp>
        <p:nvSpPr>
          <p:cNvPr id="6" name="Abgerundetes Rechteck 5"/>
          <p:cNvSpPr/>
          <p:nvPr/>
        </p:nvSpPr>
        <p:spPr>
          <a:xfrm>
            <a:off x="4097088" y="3223636"/>
            <a:ext cx="936104" cy="43318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AT" dirty="0"/>
              <a:t>EEG</a:t>
            </a:r>
          </a:p>
        </p:txBody>
      </p:sp>
      <p:sp>
        <p:nvSpPr>
          <p:cNvPr id="8" name="Abgerundetes Rechteck 7"/>
          <p:cNvSpPr/>
          <p:nvPr/>
        </p:nvSpPr>
        <p:spPr>
          <a:xfrm>
            <a:off x="611560" y="3857733"/>
            <a:ext cx="2376264" cy="432048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AT" dirty="0"/>
              <a:t>Verbrauch 9 kWh</a:t>
            </a:r>
          </a:p>
        </p:txBody>
      </p:sp>
      <p:sp>
        <p:nvSpPr>
          <p:cNvPr id="19" name="Abgerundetes Rechteck 18"/>
          <p:cNvSpPr/>
          <p:nvPr/>
        </p:nvSpPr>
        <p:spPr>
          <a:xfrm>
            <a:off x="6012160" y="3920653"/>
            <a:ext cx="2355840" cy="432048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AT" dirty="0"/>
              <a:t>Verbrauch 1 kWh</a:t>
            </a:r>
          </a:p>
        </p:txBody>
      </p:sp>
      <p:sp>
        <p:nvSpPr>
          <p:cNvPr id="20" name="Abgerundetes Rechteck 19"/>
          <p:cNvSpPr/>
          <p:nvPr/>
        </p:nvSpPr>
        <p:spPr>
          <a:xfrm>
            <a:off x="3386459" y="1862935"/>
            <a:ext cx="2088232" cy="432048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AT" dirty="0"/>
              <a:t>Erzeugung 5 kWh</a:t>
            </a:r>
          </a:p>
        </p:txBody>
      </p:sp>
      <p:sp>
        <p:nvSpPr>
          <p:cNvPr id="21" name="Pfeil nach unten 20"/>
          <p:cNvSpPr/>
          <p:nvPr/>
        </p:nvSpPr>
        <p:spPr>
          <a:xfrm>
            <a:off x="4394571" y="2419433"/>
            <a:ext cx="367282" cy="72070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2" name="Pfeil nach unten 21"/>
          <p:cNvSpPr/>
          <p:nvPr/>
        </p:nvSpPr>
        <p:spPr>
          <a:xfrm rot="17950303">
            <a:off x="5394697" y="3332635"/>
            <a:ext cx="367282" cy="72070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3" name="Pfeil nach unten 22"/>
          <p:cNvSpPr/>
          <p:nvPr/>
        </p:nvSpPr>
        <p:spPr>
          <a:xfrm rot="3733026">
            <a:off x="3368049" y="3377741"/>
            <a:ext cx="367282" cy="72070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4" name="Abgerundetes Rechteck 23"/>
          <p:cNvSpPr/>
          <p:nvPr/>
        </p:nvSpPr>
        <p:spPr>
          <a:xfrm>
            <a:off x="611560" y="4376571"/>
            <a:ext cx="2376264" cy="432048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AT" dirty="0"/>
              <a:t>Anteil = 90 %</a:t>
            </a:r>
          </a:p>
        </p:txBody>
      </p:sp>
      <p:sp>
        <p:nvSpPr>
          <p:cNvPr id="25" name="Abgerundetes Rechteck 24"/>
          <p:cNvSpPr/>
          <p:nvPr/>
        </p:nvSpPr>
        <p:spPr>
          <a:xfrm>
            <a:off x="5982497" y="4437112"/>
            <a:ext cx="2385503" cy="432048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AT" dirty="0"/>
              <a:t>Anteil = 10 %</a:t>
            </a:r>
          </a:p>
        </p:txBody>
      </p:sp>
      <p:sp>
        <p:nvSpPr>
          <p:cNvPr id="26" name="Abgerundetes Rechteck 25"/>
          <p:cNvSpPr/>
          <p:nvPr/>
        </p:nvSpPr>
        <p:spPr>
          <a:xfrm>
            <a:off x="611560" y="4895409"/>
            <a:ext cx="2376264" cy="432048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AT" dirty="0"/>
              <a:t>Erhält 90 % = 4,5 kWh</a:t>
            </a:r>
          </a:p>
        </p:txBody>
      </p:sp>
      <p:sp>
        <p:nvSpPr>
          <p:cNvPr id="27" name="Abgerundetes Rechteck 26"/>
          <p:cNvSpPr/>
          <p:nvPr/>
        </p:nvSpPr>
        <p:spPr>
          <a:xfrm>
            <a:off x="5982497" y="4941168"/>
            <a:ext cx="2385503" cy="432048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AT" dirty="0"/>
              <a:t>Erhält 10 % = 0,5 kWh</a:t>
            </a:r>
          </a:p>
        </p:txBody>
      </p:sp>
      <p:sp>
        <p:nvSpPr>
          <p:cNvPr id="28" name="Abgerundetes Rechteck 27"/>
          <p:cNvSpPr/>
          <p:nvPr/>
        </p:nvSpPr>
        <p:spPr>
          <a:xfrm>
            <a:off x="611560" y="5413077"/>
            <a:ext cx="2376264" cy="432048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AT" dirty="0"/>
              <a:t>Rest (4,5 kWh) v. EVU</a:t>
            </a:r>
          </a:p>
        </p:txBody>
      </p:sp>
      <p:sp>
        <p:nvSpPr>
          <p:cNvPr id="29" name="Abgerundetes Rechteck 28"/>
          <p:cNvSpPr/>
          <p:nvPr/>
        </p:nvSpPr>
        <p:spPr>
          <a:xfrm>
            <a:off x="5991736" y="5442992"/>
            <a:ext cx="2376264" cy="432048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AT" dirty="0"/>
              <a:t>Rest (0,5 kWh) v. EVU</a:t>
            </a:r>
          </a:p>
        </p:txBody>
      </p:sp>
      <p:sp>
        <p:nvSpPr>
          <p:cNvPr id="30" name="Pfeil nach unten 29"/>
          <p:cNvSpPr/>
          <p:nvPr/>
        </p:nvSpPr>
        <p:spPr>
          <a:xfrm rot="3733026">
            <a:off x="5291049" y="3992349"/>
            <a:ext cx="367282" cy="72070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1" name="Pfeil nach unten 30"/>
          <p:cNvSpPr/>
          <p:nvPr/>
        </p:nvSpPr>
        <p:spPr>
          <a:xfrm rot="17950303">
            <a:off x="3496374" y="4028796"/>
            <a:ext cx="367282" cy="72070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2" name="Abgerundetes Rechteck 31"/>
          <p:cNvSpPr/>
          <p:nvPr/>
        </p:nvSpPr>
        <p:spPr>
          <a:xfrm>
            <a:off x="4187550" y="4299307"/>
            <a:ext cx="794238" cy="432048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AT" dirty="0"/>
              <a:t>100 %</a:t>
            </a:r>
          </a:p>
        </p:txBody>
      </p:sp>
      <p:sp>
        <p:nvSpPr>
          <p:cNvPr id="33" name="Untertitel 2"/>
          <p:cNvSpPr txBox="1">
            <a:spLocks/>
          </p:cNvSpPr>
          <p:nvPr/>
        </p:nvSpPr>
        <p:spPr>
          <a:xfrm>
            <a:off x="152400" y="6099448"/>
            <a:ext cx="9144000" cy="9109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2800"/>
              <a:t>Klima- und Energiemodellregion Traunstein</a:t>
            </a:r>
            <a:endParaRPr lang="de-DE" sz="2800" dirty="0"/>
          </a:p>
        </p:txBody>
      </p:sp>
      <p:sp>
        <p:nvSpPr>
          <p:cNvPr id="34" name="Fußzeilenplatzhalter 12"/>
          <p:cNvSpPr>
            <a:spLocks noGrp="1"/>
          </p:cNvSpPr>
          <p:nvPr>
            <p:ph type="ftr" sz="quarter" idx="11"/>
          </p:nvPr>
        </p:nvSpPr>
        <p:spPr>
          <a:xfrm>
            <a:off x="1628056" y="6508750"/>
            <a:ext cx="6241196" cy="365125"/>
          </a:xfrm>
        </p:spPr>
        <p:txBody>
          <a:bodyPr/>
          <a:lstStyle/>
          <a:p>
            <a:r>
              <a:rPr lang="de-DE" sz="1600" dirty="0" err="1"/>
              <a:t>TechnoZ</a:t>
            </a:r>
            <a:r>
              <a:rPr lang="de-DE" sz="1600" dirty="0"/>
              <a:t> Gmunden </a:t>
            </a:r>
            <a:r>
              <a:rPr lang="de-DE" sz="1600" dirty="0" err="1"/>
              <a:t>Krottenseestraße</a:t>
            </a:r>
            <a:r>
              <a:rPr lang="de-DE" sz="1600" dirty="0"/>
              <a:t> 45, 4810 Gmunden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B0F4DD9C-BF3D-FA72-649D-D5FF18D687F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1227" y="404664"/>
            <a:ext cx="2341253" cy="1560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661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125D90-39BF-CC91-CC6C-04BE6FFBAA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>
            <a:extLst>
              <a:ext uri="{FF2B5EF4-FFF2-40B4-BE49-F238E27FC236}">
                <a16:creationId xmlns:a16="http://schemas.microsoft.com/office/drawing/2014/main" id="{78DEA2A0-3822-27D5-1FCC-9808370387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5947048"/>
            <a:ext cx="9144000" cy="910952"/>
          </a:xfrm>
        </p:spPr>
        <p:txBody>
          <a:bodyPr/>
          <a:lstStyle/>
          <a:p>
            <a:r>
              <a:rPr lang="de-DE" sz="2800" dirty="0"/>
              <a:t>Klima- und Energiemodellregion Traunstein</a:t>
            </a:r>
          </a:p>
        </p:txBody>
      </p:sp>
      <p:sp>
        <p:nvSpPr>
          <p:cNvPr id="13" name="Fußzeilenplatzhalter 12">
            <a:extLst>
              <a:ext uri="{FF2B5EF4-FFF2-40B4-BE49-F238E27FC236}">
                <a16:creationId xmlns:a16="http://schemas.microsoft.com/office/drawing/2014/main" id="{AF8FE537-B9A8-D731-B2A5-008EB51492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75656" y="6356350"/>
            <a:ext cx="6241196" cy="365125"/>
          </a:xfrm>
        </p:spPr>
        <p:txBody>
          <a:bodyPr/>
          <a:lstStyle/>
          <a:p>
            <a:r>
              <a:rPr lang="de-DE" sz="1600" dirty="0" err="1"/>
              <a:t>TechnoZ</a:t>
            </a:r>
            <a:r>
              <a:rPr lang="de-DE" sz="1600" dirty="0"/>
              <a:t> Gmunden </a:t>
            </a:r>
            <a:r>
              <a:rPr lang="de-DE" sz="1600" dirty="0" err="1"/>
              <a:t>Krottenseestraße</a:t>
            </a:r>
            <a:r>
              <a:rPr lang="de-DE" sz="1600" dirty="0"/>
              <a:t> 45, 4810 Gmunden</a:t>
            </a:r>
          </a:p>
        </p:txBody>
      </p:sp>
      <p:sp>
        <p:nvSpPr>
          <p:cNvPr id="14" name="Foliennummernplatzhalter 13">
            <a:extLst>
              <a:ext uri="{FF2B5EF4-FFF2-40B4-BE49-F238E27FC236}">
                <a16:creationId xmlns:a16="http://schemas.microsoft.com/office/drawing/2014/main" id="{41BAF633-32FD-ADC0-84E3-38704DD2C4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FCFF-FAA6-4DE3-A37E-B23ED37DE90E}" type="slidenum">
              <a:rPr lang="de-DE" smtClean="0"/>
              <a:t>4</a:t>
            </a:fld>
            <a:endParaRPr lang="de-DE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E7C71432-0D8D-CC44-38B5-293A17A168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04664"/>
            <a:ext cx="2341253" cy="1560835"/>
          </a:xfrm>
          <a:prstGeom prst="rect">
            <a:avLst/>
          </a:prstGeom>
        </p:spPr>
      </p:pic>
      <p:sp>
        <p:nvSpPr>
          <p:cNvPr id="19" name="Titel 1">
            <a:extLst>
              <a:ext uri="{FF2B5EF4-FFF2-40B4-BE49-F238E27FC236}">
                <a16:creationId xmlns:a16="http://schemas.microsoft.com/office/drawing/2014/main" id="{94631B56-C200-D6AE-CE12-ADB0C8A81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528" y="620688"/>
            <a:ext cx="6408712" cy="1470025"/>
          </a:xfrm>
        </p:spPr>
        <p:txBody>
          <a:bodyPr/>
          <a:lstStyle/>
          <a:p>
            <a:pPr algn="l"/>
            <a:r>
              <a:rPr lang="de-DE" dirty="0" err="1"/>
              <a:t>Traunsteinregion</a:t>
            </a:r>
            <a:r>
              <a:rPr lang="de-DE" dirty="0"/>
              <a:t>...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F6DE6E9C-AF6E-2F57-017F-3FFD14E5E327}"/>
              </a:ext>
            </a:extLst>
          </p:cNvPr>
          <p:cNvSpPr txBox="1"/>
          <p:nvPr/>
        </p:nvSpPr>
        <p:spPr>
          <a:xfrm>
            <a:off x="1259632" y="2233744"/>
            <a:ext cx="6408712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AT" sz="2400" dirty="0"/>
              <a:t>13 Gemeinden in der KEM Traunstein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AT" sz="2400" dirty="0"/>
              <a:t>3 davon haben eine eigene Gemeinde-EEG.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AT" sz="2400" dirty="0"/>
              <a:t>1 Gemeinde hat sich für den Fairteiler der EAG entschieden.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AT" sz="2400" dirty="0"/>
              <a:t>9 Gemeinden sind gemeinsam mit Landwirtschaften, Unternehmen und Privatpersonen in einer EEG.</a:t>
            </a:r>
          </a:p>
          <a:p>
            <a:pPr>
              <a:spcAft>
                <a:spcPts val="600"/>
              </a:spcAft>
            </a:pP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5921600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A46303-067D-B0C9-F0A2-2C07625EC0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>
            <a:extLst>
              <a:ext uri="{FF2B5EF4-FFF2-40B4-BE49-F238E27FC236}">
                <a16:creationId xmlns:a16="http://schemas.microsoft.com/office/drawing/2014/main" id="{03D51C37-BB8D-EBC2-E3EE-621F2150EE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5947048"/>
            <a:ext cx="9144000" cy="910952"/>
          </a:xfrm>
        </p:spPr>
        <p:txBody>
          <a:bodyPr/>
          <a:lstStyle/>
          <a:p>
            <a:r>
              <a:rPr lang="de-DE" sz="2800" dirty="0"/>
              <a:t>Klima- und Energiemodellregion Traunstein</a:t>
            </a:r>
          </a:p>
        </p:txBody>
      </p:sp>
      <p:sp>
        <p:nvSpPr>
          <p:cNvPr id="13" name="Fußzeilenplatzhalter 12">
            <a:extLst>
              <a:ext uri="{FF2B5EF4-FFF2-40B4-BE49-F238E27FC236}">
                <a16:creationId xmlns:a16="http://schemas.microsoft.com/office/drawing/2014/main" id="{11826746-B1F4-9425-A8B7-D7FBACB46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75656" y="6356350"/>
            <a:ext cx="6241196" cy="365125"/>
          </a:xfrm>
        </p:spPr>
        <p:txBody>
          <a:bodyPr/>
          <a:lstStyle/>
          <a:p>
            <a:r>
              <a:rPr lang="de-DE" sz="1600" dirty="0" err="1"/>
              <a:t>TechnoZ</a:t>
            </a:r>
            <a:r>
              <a:rPr lang="de-DE" sz="1600" dirty="0"/>
              <a:t> Gmunden </a:t>
            </a:r>
            <a:r>
              <a:rPr lang="de-DE" sz="1600" dirty="0" err="1"/>
              <a:t>Krottenseestraße</a:t>
            </a:r>
            <a:r>
              <a:rPr lang="de-DE" sz="1600" dirty="0"/>
              <a:t> 45, 4810 Gmunden</a:t>
            </a:r>
          </a:p>
        </p:txBody>
      </p:sp>
      <p:sp>
        <p:nvSpPr>
          <p:cNvPr id="14" name="Foliennummernplatzhalter 13">
            <a:extLst>
              <a:ext uri="{FF2B5EF4-FFF2-40B4-BE49-F238E27FC236}">
                <a16:creationId xmlns:a16="http://schemas.microsoft.com/office/drawing/2014/main" id="{276906B0-3FE1-7B22-B0DF-52219EEFE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FCFF-FAA6-4DE3-A37E-B23ED37DE90E}" type="slidenum">
              <a:rPr lang="de-DE" smtClean="0"/>
              <a:t>5</a:t>
            </a:fld>
            <a:endParaRPr lang="de-DE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BBC08CD8-1B7E-7C79-3C80-E089DDB969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04664"/>
            <a:ext cx="2341253" cy="1560835"/>
          </a:xfrm>
          <a:prstGeom prst="rect">
            <a:avLst/>
          </a:prstGeom>
        </p:spPr>
      </p:pic>
      <p:sp>
        <p:nvSpPr>
          <p:cNvPr id="19" name="Titel 1">
            <a:extLst>
              <a:ext uri="{FF2B5EF4-FFF2-40B4-BE49-F238E27FC236}">
                <a16:creationId xmlns:a16="http://schemas.microsoft.com/office/drawing/2014/main" id="{81046CE3-6349-48CF-F014-C3DD892041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528" y="620688"/>
            <a:ext cx="6408712" cy="1470025"/>
          </a:xfrm>
        </p:spPr>
        <p:txBody>
          <a:bodyPr/>
          <a:lstStyle/>
          <a:p>
            <a:pPr algn="l"/>
            <a:r>
              <a:rPr lang="de-DE" dirty="0"/>
              <a:t>Teilnahme v. Gemeinden?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DB3358A5-ADFA-8A53-2DFF-0254689FE7E3}"/>
              </a:ext>
            </a:extLst>
          </p:cNvPr>
          <p:cNvSpPr txBox="1"/>
          <p:nvPr/>
        </p:nvSpPr>
        <p:spPr>
          <a:xfrm>
            <a:off x="1259632" y="2233744"/>
            <a:ext cx="6408712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AT" sz="2400" dirty="0"/>
              <a:t>Insgesamt größerer Verbraucher und Erzeuger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AT" sz="2400" dirty="0"/>
              <a:t>Viele einzelne Anlagen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AT" sz="2400" dirty="0"/>
              <a:t>PV auf Gebäuden ohne große Verbraucher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AT" sz="2400" dirty="0"/>
              <a:t>Große Verbraucher ohne Möglichkeit von PV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AT" sz="2400" dirty="0"/>
              <a:t>Samstag, Sonntag kaum Abnahme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AT" sz="2400" dirty="0"/>
              <a:t>Bessere Wirtschaftlichkeit von PV-Anlagen</a:t>
            </a:r>
          </a:p>
        </p:txBody>
      </p:sp>
    </p:spTree>
    <p:extLst>
      <p:ext uri="{BB962C8B-B14F-4D97-AF65-F5344CB8AC3E}">
        <p14:creationId xmlns:p14="http://schemas.microsoft.com/office/powerpoint/2010/main" val="13691697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FDC36F-4D3F-8CF1-59AD-53DE8B31D8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>
            <a:extLst>
              <a:ext uri="{FF2B5EF4-FFF2-40B4-BE49-F238E27FC236}">
                <a16:creationId xmlns:a16="http://schemas.microsoft.com/office/drawing/2014/main" id="{CDFCA4B1-8BE5-E840-B45A-ED1992D526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5947048"/>
            <a:ext cx="9144000" cy="910952"/>
          </a:xfrm>
        </p:spPr>
        <p:txBody>
          <a:bodyPr/>
          <a:lstStyle/>
          <a:p>
            <a:r>
              <a:rPr lang="de-DE" sz="2800" dirty="0"/>
              <a:t>Klima- und Energiemodellregion Traunstein</a:t>
            </a:r>
          </a:p>
        </p:txBody>
      </p:sp>
      <p:sp>
        <p:nvSpPr>
          <p:cNvPr id="13" name="Fußzeilenplatzhalter 12">
            <a:extLst>
              <a:ext uri="{FF2B5EF4-FFF2-40B4-BE49-F238E27FC236}">
                <a16:creationId xmlns:a16="http://schemas.microsoft.com/office/drawing/2014/main" id="{0D52162F-7135-0665-2F99-9E5A8F449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75656" y="6356350"/>
            <a:ext cx="6241196" cy="365125"/>
          </a:xfrm>
        </p:spPr>
        <p:txBody>
          <a:bodyPr/>
          <a:lstStyle/>
          <a:p>
            <a:r>
              <a:rPr lang="de-DE" sz="1600" dirty="0" err="1"/>
              <a:t>TechnoZ</a:t>
            </a:r>
            <a:r>
              <a:rPr lang="de-DE" sz="1600" dirty="0"/>
              <a:t> Gmunden </a:t>
            </a:r>
            <a:r>
              <a:rPr lang="de-DE" sz="1600" dirty="0" err="1"/>
              <a:t>Krottenseestraße</a:t>
            </a:r>
            <a:r>
              <a:rPr lang="de-DE" sz="1600" dirty="0"/>
              <a:t> 45, 4810 Gmunden</a:t>
            </a:r>
          </a:p>
        </p:txBody>
      </p:sp>
      <p:sp>
        <p:nvSpPr>
          <p:cNvPr id="14" name="Foliennummernplatzhalter 13">
            <a:extLst>
              <a:ext uri="{FF2B5EF4-FFF2-40B4-BE49-F238E27FC236}">
                <a16:creationId xmlns:a16="http://schemas.microsoft.com/office/drawing/2014/main" id="{A95F1815-094B-BB33-10D0-629B79306B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FCFF-FAA6-4DE3-A37E-B23ED37DE90E}" type="slidenum">
              <a:rPr lang="de-DE" smtClean="0"/>
              <a:t>6</a:t>
            </a:fld>
            <a:endParaRPr lang="de-DE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54B756CA-7B52-5AC2-C385-86D8626E89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04664"/>
            <a:ext cx="2341253" cy="1560835"/>
          </a:xfrm>
          <a:prstGeom prst="rect">
            <a:avLst/>
          </a:prstGeom>
        </p:spPr>
      </p:pic>
      <p:sp>
        <p:nvSpPr>
          <p:cNvPr id="19" name="Titel 1">
            <a:extLst>
              <a:ext uri="{FF2B5EF4-FFF2-40B4-BE49-F238E27FC236}">
                <a16:creationId xmlns:a16="http://schemas.microsoft.com/office/drawing/2014/main" id="{1CD9B2CA-6AEA-0659-2F6F-157221A7C7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528" y="620688"/>
            <a:ext cx="6408712" cy="1470025"/>
          </a:xfrm>
        </p:spPr>
        <p:txBody>
          <a:bodyPr/>
          <a:lstStyle/>
          <a:p>
            <a:pPr algn="l"/>
            <a:r>
              <a:rPr lang="de-DE" dirty="0"/>
              <a:t>Am Beispiel Laudachtal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152DCEFB-06F1-3EA8-40F5-03AA27696B2B}"/>
              </a:ext>
            </a:extLst>
          </p:cNvPr>
          <p:cNvSpPr txBox="1"/>
          <p:nvPr/>
        </p:nvSpPr>
        <p:spPr>
          <a:xfrm>
            <a:off x="1259632" y="2233744"/>
            <a:ext cx="6408712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AT" sz="2400" dirty="0"/>
              <a:t>2 Gemeinden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AT" sz="2400" dirty="0"/>
              <a:t>PV und Wasserkraft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AT" sz="2400" dirty="0"/>
              <a:t>Größere Gewerbebetriebe, Landwirtschaft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AT" sz="2400" dirty="0"/>
              <a:t>Privatpersonen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AT" sz="2400" dirty="0"/>
              <a:t>Gemeinden betreiben Ladeinfrastruktur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AT" sz="2400" dirty="0"/>
              <a:t>Abnahme auch am </a:t>
            </a:r>
            <a:r>
              <a:rPr lang="de-AT" sz="2400" dirty="0" err="1"/>
              <a:t>WoE</a:t>
            </a:r>
            <a:r>
              <a:rPr lang="de-AT" sz="2400" dirty="0"/>
              <a:t> durch Private</a:t>
            </a:r>
          </a:p>
        </p:txBody>
      </p:sp>
    </p:spTree>
    <p:extLst>
      <p:ext uri="{BB962C8B-B14F-4D97-AF65-F5344CB8AC3E}">
        <p14:creationId xmlns:p14="http://schemas.microsoft.com/office/powerpoint/2010/main" val="3622627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58281F-A289-2AD6-81D4-C3BFD594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>
            <a:extLst>
              <a:ext uri="{FF2B5EF4-FFF2-40B4-BE49-F238E27FC236}">
                <a16:creationId xmlns:a16="http://schemas.microsoft.com/office/drawing/2014/main" id="{EDA68F35-5A9A-CCCA-0CD5-BD4779791C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5947048"/>
            <a:ext cx="9144000" cy="910952"/>
          </a:xfrm>
        </p:spPr>
        <p:txBody>
          <a:bodyPr/>
          <a:lstStyle/>
          <a:p>
            <a:r>
              <a:rPr lang="de-DE" sz="2800" dirty="0"/>
              <a:t>Klima- und Energiemodellregion Traunstein</a:t>
            </a:r>
          </a:p>
        </p:txBody>
      </p:sp>
      <p:sp>
        <p:nvSpPr>
          <p:cNvPr id="13" name="Fußzeilenplatzhalter 12">
            <a:extLst>
              <a:ext uri="{FF2B5EF4-FFF2-40B4-BE49-F238E27FC236}">
                <a16:creationId xmlns:a16="http://schemas.microsoft.com/office/drawing/2014/main" id="{435224CF-317B-618B-CDC5-CBF7DD5ED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75656" y="6356350"/>
            <a:ext cx="6241196" cy="365125"/>
          </a:xfrm>
        </p:spPr>
        <p:txBody>
          <a:bodyPr/>
          <a:lstStyle/>
          <a:p>
            <a:r>
              <a:rPr lang="de-DE" sz="1600" dirty="0" err="1"/>
              <a:t>TechnoZ</a:t>
            </a:r>
            <a:r>
              <a:rPr lang="de-DE" sz="1600" dirty="0"/>
              <a:t> Gmunden </a:t>
            </a:r>
            <a:r>
              <a:rPr lang="de-DE" sz="1600" dirty="0" err="1"/>
              <a:t>Krottenseestraße</a:t>
            </a:r>
            <a:r>
              <a:rPr lang="de-DE" sz="1600" dirty="0"/>
              <a:t> 45, 4810 Gmunden</a:t>
            </a:r>
          </a:p>
        </p:txBody>
      </p:sp>
      <p:sp>
        <p:nvSpPr>
          <p:cNvPr id="14" name="Foliennummernplatzhalter 13">
            <a:extLst>
              <a:ext uri="{FF2B5EF4-FFF2-40B4-BE49-F238E27FC236}">
                <a16:creationId xmlns:a16="http://schemas.microsoft.com/office/drawing/2014/main" id="{F7F2BF84-FBEA-FDC0-2155-4C0AB9921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FCFF-FAA6-4DE3-A37E-B23ED37DE90E}" type="slidenum">
              <a:rPr lang="de-DE" smtClean="0"/>
              <a:t>7</a:t>
            </a:fld>
            <a:endParaRPr lang="de-DE"/>
          </a:p>
        </p:txBody>
      </p:sp>
      <p:sp>
        <p:nvSpPr>
          <p:cNvPr id="19" name="Titel 1">
            <a:extLst>
              <a:ext uri="{FF2B5EF4-FFF2-40B4-BE49-F238E27FC236}">
                <a16:creationId xmlns:a16="http://schemas.microsoft.com/office/drawing/2014/main" id="{FF2B70C4-FFBF-E7E0-83C7-BA39E589A5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528" y="620688"/>
            <a:ext cx="6408712" cy="1470025"/>
          </a:xfrm>
        </p:spPr>
        <p:txBody>
          <a:bodyPr/>
          <a:lstStyle/>
          <a:p>
            <a:pPr algn="l"/>
            <a:r>
              <a:rPr lang="de-DE" dirty="0"/>
              <a:t>Am Beispiel Laudachtal</a:t>
            </a:r>
          </a:p>
        </p:txBody>
      </p:sp>
      <p:pic>
        <p:nvPicPr>
          <p:cNvPr id="6" name="Grafik 5" descr="Ein Bild, das Text, Screenshot, Schrift, Diagramm enthält.&#10;&#10;KI-generierte Inhalte können fehlerhaft sein.">
            <a:extLst>
              <a:ext uri="{FF2B5EF4-FFF2-40B4-BE49-F238E27FC236}">
                <a16:creationId xmlns:a16="http://schemas.microsoft.com/office/drawing/2014/main" id="{428F5874-FB61-C004-2F4E-DCE0FF0E9D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5" t="8681" r="1911" b="1944"/>
          <a:stretch>
            <a:fillRect/>
          </a:stretch>
        </p:blipFill>
        <p:spPr>
          <a:xfrm>
            <a:off x="323528" y="917860"/>
            <a:ext cx="5435695" cy="4824537"/>
          </a:xfrm>
          <a:prstGeom prst="rect">
            <a:avLst/>
          </a:prstGeom>
        </p:spPr>
      </p:pic>
      <p:pic>
        <p:nvPicPr>
          <p:cNvPr id="8" name="Grafik 7" descr="Ein Bild, das Text, Screenshot, Schrift, Zahl enthält.&#10;&#10;KI-generierte Inhalte können fehlerhaft sein.">
            <a:extLst>
              <a:ext uri="{FF2B5EF4-FFF2-40B4-BE49-F238E27FC236}">
                <a16:creationId xmlns:a16="http://schemas.microsoft.com/office/drawing/2014/main" id="{3DE9903B-DD0F-83E2-5102-B2E6FBD60D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917860"/>
            <a:ext cx="3055980" cy="4481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8396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502822-E175-A938-1CA4-1400860934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>
            <a:extLst>
              <a:ext uri="{FF2B5EF4-FFF2-40B4-BE49-F238E27FC236}">
                <a16:creationId xmlns:a16="http://schemas.microsoft.com/office/drawing/2014/main" id="{8A09DBAD-E10C-35CB-AE3C-DD50EBE72F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5947048"/>
            <a:ext cx="9144000" cy="910952"/>
          </a:xfrm>
        </p:spPr>
        <p:txBody>
          <a:bodyPr/>
          <a:lstStyle/>
          <a:p>
            <a:r>
              <a:rPr lang="de-DE" sz="2800" dirty="0"/>
              <a:t>Klima- und Energiemodellregion Traunstein</a:t>
            </a:r>
          </a:p>
        </p:txBody>
      </p:sp>
      <p:sp>
        <p:nvSpPr>
          <p:cNvPr id="13" name="Fußzeilenplatzhalter 12">
            <a:extLst>
              <a:ext uri="{FF2B5EF4-FFF2-40B4-BE49-F238E27FC236}">
                <a16:creationId xmlns:a16="http://schemas.microsoft.com/office/drawing/2014/main" id="{E0B90D47-7798-4F58-B100-56D26306BB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75656" y="6356350"/>
            <a:ext cx="6241196" cy="365125"/>
          </a:xfrm>
        </p:spPr>
        <p:txBody>
          <a:bodyPr/>
          <a:lstStyle/>
          <a:p>
            <a:r>
              <a:rPr lang="de-DE" sz="1600" dirty="0" err="1"/>
              <a:t>TechnoZ</a:t>
            </a:r>
            <a:r>
              <a:rPr lang="de-DE" sz="1600" dirty="0"/>
              <a:t> Gmunden </a:t>
            </a:r>
            <a:r>
              <a:rPr lang="de-DE" sz="1600" dirty="0" err="1"/>
              <a:t>Krottenseestraße</a:t>
            </a:r>
            <a:r>
              <a:rPr lang="de-DE" sz="1600" dirty="0"/>
              <a:t> 45, 4810 Gmunden</a:t>
            </a:r>
          </a:p>
        </p:txBody>
      </p:sp>
      <p:sp>
        <p:nvSpPr>
          <p:cNvPr id="14" name="Foliennummernplatzhalter 13">
            <a:extLst>
              <a:ext uri="{FF2B5EF4-FFF2-40B4-BE49-F238E27FC236}">
                <a16:creationId xmlns:a16="http://schemas.microsoft.com/office/drawing/2014/main" id="{61E47A60-8338-4210-A64F-B3D881D6A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FCFF-FAA6-4DE3-A37E-B23ED37DE90E}" type="slidenum">
              <a:rPr lang="de-DE" smtClean="0"/>
              <a:t>8</a:t>
            </a:fld>
            <a:endParaRPr lang="de-DE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512BAE2B-D460-5A82-4322-A4D3886765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04664"/>
            <a:ext cx="2341253" cy="1560835"/>
          </a:xfrm>
          <a:prstGeom prst="rect">
            <a:avLst/>
          </a:prstGeom>
        </p:spPr>
      </p:pic>
      <p:sp>
        <p:nvSpPr>
          <p:cNvPr id="19" name="Titel 1">
            <a:extLst>
              <a:ext uri="{FF2B5EF4-FFF2-40B4-BE49-F238E27FC236}">
                <a16:creationId xmlns:a16="http://schemas.microsoft.com/office/drawing/2014/main" id="{B704FC89-199A-5F84-E6C2-A828DF5618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528" y="620688"/>
            <a:ext cx="6408712" cy="1470025"/>
          </a:xfrm>
        </p:spPr>
        <p:txBody>
          <a:bodyPr/>
          <a:lstStyle/>
          <a:p>
            <a:pPr algn="l"/>
            <a:r>
              <a:rPr lang="de-DE" dirty="0"/>
              <a:t>... und jetzt???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3C578F00-F193-AB59-FEAC-4373819D15C2}"/>
              </a:ext>
            </a:extLst>
          </p:cNvPr>
          <p:cNvSpPr txBox="1"/>
          <p:nvPr/>
        </p:nvSpPr>
        <p:spPr>
          <a:xfrm>
            <a:off x="1259632" y="2233744"/>
            <a:ext cx="6408712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AT" sz="2400" dirty="0"/>
              <a:t>Optimierungen, um den Bezug vom EVU und die Rücklieferungen der Überschüsse an ein EVU möglichst gering zu halten. 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AT" sz="2400" dirty="0"/>
              <a:t>Für genaue Analysen sind ¼-Stunden-Werte und damit eine </a:t>
            </a:r>
            <a:r>
              <a:rPr lang="de-AT" sz="2400" dirty="0" err="1"/>
              <a:t>softwaregestütze</a:t>
            </a:r>
            <a:r>
              <a:rPr lang="de-AT" sz="2400" dirty="0"/>
              <a:t> Monitoring- Lösung unbedingt nötig.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de-AT" sz="2400" dirty="0"/>
          </a:p>
        </p:txBody>
      </p:sp>
    </p:spTree>
    <p:extLst>
      <p:ext uri="{BB962C8B-B14F-4D97-AF65-F5344CB8AC3E}">
        <p14:creationId xmlns:p14="http://schemas.microsoft.com/office/powerpoint/2010/main" val="13702083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B0FB83-AB04-0A34-B76A-5954B36C22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55784CA-0B91-71D6-CE53-C97B4E5B10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528" y="620688"/>
            <a:ext cx="6768752" cy="1470025"/>
          </a:xfrm>
        </p:spPr>
        <p:txBody>
          <a:bodyPr>
            <a:normAutofit/>
          </a:bodyPr>
          <a:lstStyle/>
          <a:p>
            <a:pPr algn="l"/>
            <a:r>
              <a:rPr lang="de-DE" sz="4000" dirty="0"/>
              <a:t>Bezug ...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51202882-AB12-5EF5-3CFC-A7313BE223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5947048"/>
            <a:ext cx="9144000" cy="910952"/>
          </a:xfrm>
        </p:spPr>
        <p:txBody>
          <a:bodyPr/>
          <a:lstStyle/>
          <a:p>
            <a:r>
              <a:rPr lang="de-DE" sz="2800" dirty="0"/>
              <a:t>Klima- und Energiemodellregion Traunstein</a:t>
            </a:r>
          </a:p>
        </p:txBody>
      </p:sp>
      <p:sp>
        <p:nvSpPr>
          <p:cNvPr id="13" name="Fußzeilenplatzhalter 12">
            <a:extLst>
              <a:ext uri="{FF2B5EF4-FFF2-40B4-BE49-F238E27FC236}">
                <a16:creationId xmlns:a16="http://schemas.microsoft.com/office/drawing/2014/main" id="{232E20D7-E5F9-0A1E-44DE-34BC5F9155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75656" y="6356350"/>
            <a:ext cx="6241196" cy="365125"/>
          </a:xfrm>
        </p:spPr>
        <p:txBody>
          <a:bodyPr/>
          <a:lstStyle/>
          <a:p>
            <a:r>
              <a:rPr lang="de-DE" sz="1600" dirty="0" err="1"/>
              <a:t>TechnoZ</a:t>
            </a:r>
            <a:r>
              <a:rPr lang="de-DE" sz="1600" dirty="0"/>
              <a:t> Gmunden </a:t>
            </a:r>
            <a:r>
              <a:rPr lang="de-DE" sz="1600" dirty="0" err="1"/>
              <a:t>Krottenseestraße</a:t>
            </a:r>
            <a:r>
              <a:rPr lang="de-DE" sz="1600" dirty="0"/>
              <a:t> 45, 4810 Gmunden</a:t>
            </a:r>
          </a:p>
        </p:txBody>
      </p:sp>
      <p:sp>
        <p:nvSpPr>
          <p:cNvPr id="14" name="Foliennummernplatzhalter 13">
            <a:extLst>
              <a:ext uri="{FF2B5EF4-FFF2-40B4-BE49-F238E27FC236}">
                <a16:creationId xmlns:a16="http://schemas.microsoft.com/office/drawing/2014/main" id="{42306D37-5636-C281-BE0A-FFC439DCA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2FCFF-FAA6-4DE3-A37E-B23ED37DE90E}" type="slidenum">
              <a:rPr lang="de-DE" smtClean="0"/>
              <a:t>9</a:t>
            </a:fld>
            <a:endParaRPr lang="de-DE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076269F2-BDA6-0AF3-CF6E-13700696DC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04664"/>
            <a:ext cx="2341253" cy="1560835"/>
          </a:xfrm>
          <a:prstGeom prst="rect">
            <a:avLst/>
          </a:prstGeom>
        </p:spPr>
      </p:pic>
      <p:pic>
        <p:nvPicPr>
          <p:cNvPr id="6" name="Grafik 5" descr="Ein Bild, das Entwurf, Diagramm, Design enthält.&#10;&#10;KI-generierte Inhalte können fehlerhaft sein.">
            <a:extLst>
              <a:ext uri="{FF2B5EF4-FFF2-40B4-BE49-F238E27FC236}">
                <a16:creationId xmlns:a16="http://schemas.microsoft.com/office/drawing/2014/main" id="{68652662-2034-A32B-CF2A-4A3E56B3E7A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7636" y="1944316"/>
            <a:ext cx="1845029" cy="2060282"/>
          </a:xfrm>
          <a:prstGeom prst="rect">
            <a:avLst/>
          </a:prstGeom>
        </p:spPr>
      </p:pic>
      <p:pic>
        <p:nvPicPr>
          <p:cNvPr id="8" name="Grafik 7" descr="Ein Bild, das Entwurf, Reihe, Rechteck, Design enthält.&#10;&#10;KI-generierte Inhalte können fehlerhaft sein.">
            <a:extLst>
              <a:ext uri="{FF2B5EF4-FFF2-40B4-BE49-F238E27FC236}">
                <a16:creationId xmlns:a16="http://schemas.microsoft.com/office/drawing/2014/main" id="{718335FE-17D6-9482-C413-B51665AD64A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67" t="35818" r="37521" b="19713"/>
          <a:stretch>
            <a:fillRect/>
          </a:stretch>
        </p:blipFill>
        <p:spPr>
          <a:xfrm>
            <a:off x="7127327" y="2879223"/>
            <a:ext cx="1417036" cy="910952"/>
          </a:xfrm>
          <a:prstGeom prst="rect">
            <a:avLst/>
          </a:prstGeom>
        </p:spPr>
      </p:pic>
      <p:pic>
        <p:nvPicPr>
          <p:cNvPr id="11" name="Grafik 10" descr="Ein Bild, das Entwurf, Reihe, Zeichnung, Antenne enthält.&#10;&#10;KI-generierte Inhalte können fehlerhaft sein.">
            <a:extLst>
              <a:ext uri="{FF2B5EF4-FFF2-40B4-BE49-F238E27FC236}">
                <a16:creationId xmlns:a16="http://schemas.microsoft.com/office/drawing/2014/main" id="{39C66A8B-47F8-36AD-02EB-FFE42523490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258120"/>
            <a:ext cx="3039473" cy="3039473"/>
          </a:xfrm>
          <a:prstGeom prst="rect">
            <a:avLst/>
          </a:prstGeom>
        </p:spPr>
      </p:pic>
      <p:sp>
        <p:nvSpPr>
          <p:cNvPr id="12" name="Pfeil nach rechts 11">
            <a:extLst>
              <a:ext uri="{FF2B5EF4-FFF2-40B4-BE49-F238E27FC236}">
                <a16:creationId xmlns:a16="http://schemas.microsoft.com/office/drawing/2014/main" id="{3802A712-D7E2-AAF9-27A4-CCB05093DD89}"/>
              </a:ext>
            </a:extLst>
          </p:cNvPr>
          <p:cNvSpPr/>
          <p:nvPr/>
        </p:nvSpPr>
        <p:spPr>
          <a:xfrm>
            <a:off x="2597515" y="3777857"/>
            <a:ext cx="1080120" cy="21602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Pfeil nach rechts 14">
            <a:extLst>
              <a:ext uri="{FF2B5EF4-FFF2-40B4-BE49-F238E27FC236}">
                <a16:creationId xmlns:a16="http://schemas.microsoft.com/office/drawing/2014/main" id="{F1E6132E-63FA-4D75-96C6-E5939FDD4B92}"/>
              </a:ext>
            </a:extLst>
          </p:cNvPr>
          <p:cNvSpPr/>
          <p:nvPr/>
        </p:nvSpPr>
        <p:spPr>
          <a:xfrm rot="9888885">
            <a:off x="5840439" y="3112150"/>
            <a:ext cx="1080120" cy="21602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0B8A0D16-FFB0-21B4-B604-EC25C0765976}"/>
              </a:ext>
            </a:extLst>
          </p:cNvPr>
          <p:cNvSpPr txBox="1"/>
          <p:nvPr/>
        </p:nvSpPr>
        <p:spPr>
          <a:xfrm>
            <a:off x="2519073" y="3483913"/>
            <a:ext cx="13086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aus dem Netz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0A9370D9-24C6-8F3A-7C02-DB5EC30947CA}"/>
              </a:ext>
            </a:extLst>
          </p:cNvPr>
          <p:cNvSpPr txBox="1"/>
          <p:nvPr/>
        </p:nvSpPr>
        <p:spPr>
          <a:xfrm rot="20722206">
            <a:off x="6045989" y="3372964"/>
            <a:ext cx="13086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von der PV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7F438209-6D21-1060-7762-44B8AFEB4BAB}"/>
              </a:ext>
            </a:extLst>
          </p:cNvPr>
          <p:cNvSpPr txBox="1"/>
          <p:nvPr/>
        </p:nvSpPr>
        <p:spPr>
          <a:xfrm>
            <a:off x="2562268" y="4003280"/>
            <a:ext cx="13086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von der EEG</a:t>
            </a:r>
          </a:p>
        </p:txBody>
      </p:sp>
      <p:pic>
        <p:nvPicPr>
          <p:cNvPr id="5" name="Grafik 4" descr="Ein Bild, das Symbol, Grafiken, Design enthält.&#10;&#10;KI-generierte Inhalte können fehlerhaft sein.">
            <a:extLst>
              <a:ext uri="{FF2B5EF4-FFF2-40B4-BE49-F238E27FC236}">
                <a16:creationId xmlns:a16="http://schemas.microsoft.com/office/drawing/2014/main" id="{3EA4523D-9CE5-35D0-48CD-1E99D1910A8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7778" y="4033163"/>
            <a:ext cx="1168683" cy="1168683"/>
          </a:xfrm>
          <a:prstGeom prst="rect">
            <a:avLst/>
          </a:prstGeom>
        </p:spPr>
      </p:pic>
      <p:sp>
        <p:nvSpPr>
          <p:cNvPr id="7" name="Pfeil nach rechts 6">
            <a:extLst>
              <a:ext uri="{FF2B5EF4-FFF2-40B4-BE49-F238E27FC236}">
                <a16:creationId xmlns:a16="http://schemas.microsoft.com/office/drawing/2014/main" id="{61DAAE51-DB91-8282-CA05-62D23FFFE4B5}"/>
              </a:ext>
            </a:extLst>
          </p:cNvPr>
          <p:cNvSpPr/>
          <p:nvPr/>
        </p:nvSpPr>
        <p:spPr>
          <a:xfrm rot="8900279">
            <a:off x="6160263" y="4045262"/>
            <a:ext cx="1080120" cy="21602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89857464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1596</Words>
  <Application>Microsoft Macintosh PowerPoint</Application>
  <PresentationFormat>Bildschirmpräsentation (4:3)</PresentationFormat>
  <Paragraphs>335</Paragraphs>
  <Slides>35</Slides>
  <Notes>35</Notes>
  <HiddenSlides>19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35</vt:i4>
      </vt:variant>
    </vt:vector>
  </HeadingPairs>
  <TitlesOfParts>
    <vt:vector size="38" baseType="lpstr">
      <vt:lpstr>Arial</vt:lpstr>
      <vt:lpstr>Calibri</vt:lpstr>
      <vt:lpstr>Larissa</vt:lpstr>
      <vt:lpstr>„Energieforum Freistadt“  EEGs –Erfahrungsbericht der KEM Traunstein?    10. März 2026 Free City – Freistadt</vt:lpstr>
      <vt:lpstr>PowerPoint-Präsentation</vt:lpstr>
      <vt:lpstr>Traunsteinregion...</vt:lpstr>
      <vt:lpstr>Traunsteinregion...</vt:lpstr>
      <vt:lpstr>Teilnahme v. Gemeinden?</vt:lpstr>
      <vt:lpstr>Am Beispiel Laudachtal</vt:lpstr>
      <vt:lpstr>Am Beispiel Laudachtal</vt:lpstr>
      <vt:lpstr>... und jetzt???</vt:lpstr>
      <vt:lpstr>Bezug ...</vt:lpstr>
      <vt:lpstr>Lieferung ...</vt:lpstr>
      <vt:lpstr>... Zahlen</vt:lpstr>
      <vt:lpstr>PowerPoint-Präsentation</vt:lpstr>
      <vt:lpstr>Vielen Dank!</vt:lpstr>
      <vt:lpstr>Die Basis sind Zahlen</vt:lpstr>
      <vt:lpstr>Warum PV-Ausbau?</vt:lpstr>
      <vt:lpstr>KEM – Was ist das?</vt:lpstr>
      <vt:lpstr>Warum PV-Ausbau?</vt:lpstr>
      <vt:lpstr>Warum PV-Ausbau?</vt:lpstr>
      <vt:lpstr>Traunsteinregion...</vt:lpstr>
      <vt:lpstr>Kommunikation...</vt:lpstr>
      <vt:lpstr>Ein wichtiger Punkt!</vt:lpstr>
      <vt:lpstr>Warum die Frage?</vt:lpstr>
      <vt:lpstr>Am Beispiel Laudachtal</vt:lpstr>
      <vt:lpstr>Optimierungen</vt:lpstr>
      <vt:lpstr>Batterien in einer EEG</vt:lpstr>
      <vt:lpstr>Batterien in einer EEG</vt:lpstr>
      <vt:lpstr>Problem!</vt:lpstr>
      <vt:lpstr>Durchschnitts-Energieflüsse in einer EEG</vt:lpstr>
      <vt:lpstr>2 Stufen der Optimierung</vt:lpstr>
      <vt:lpstr>Batterie-Potentiale</vt:lpstr>
      <vt:lpstr>Lastmanagement</vt:lpstr>
      <vt:lpstr>E-Ladestationen</vt:lpstr>
      <vt:lpstr>Die Basis sind Zahlen</vt:lpstr>
      <vt:lpstr>PowerPoint-Präsentation</vt:lpstr>
      <vt:lpstr>Zuteilung</vt:lpstr>
    </vt:vector>
  </TitlesOfParts>
  <Company>Ing.Christian Hummelbrunner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Christian Hummelbrunner</dc:creator>
  <cp:lastModifiedBy>Christian Hummelbrunner</cp:lastModifiedBy>
  <cp:revision>227</cp:revision>
  <cp:lastPrinted>2022-02-09T15:28:40Z</cp:lastPrinted>
  <dcterms:created xsi:type="dcterms:W3CDTF">2014-11-18T10:49:02Z</dcterms:created>
  <dcterms:modified xsi:type="dcterms:W3CDTF">2026-03-10T16:28:56Z</dcterms:modified>
</cp:coreProperties>
</file>