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71" r:id="rId5"/>
    <p:sldId id="274" r:id="rId6"/>
    <p:sldId id="278" r:id="rId7"/>
    <p:sldId id="280" r:id="rId8"/>
    <p:sldId id="281" r:id="rId9"/>
    <p:sldId id="282" r:id="rId10"/>
    <p:sldId id="275" r:id="rId11"/>
    <p:sldId id="284" r:id="rId12"/>
    <p:sldId id="289" r:id="rId13"/>
    <p:sldId id="288" r:id="rId14"/>
  </p:sldIdLst>
  <p:sldSz cx="12192000" cy="6858000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lchshofer Eder" initials="WE" lastIdx="0" clrIdx="0">
    <p:extLst>
      <p:ext uri="{19B8F6BF-5375-455C-9EA6-DF929625EA0E}">
        <p15:presenceInfo xmlns:p15="http://schemas.microsoft.com/office/powerpoint/2012/main" userId="Walchshofer Ed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512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E930DDF-8206-4752-9683-0242AB422EBA}" type="datetimeFigureOut">
              <a:rPr lang="de-AT" smtClean="0"/>
              <a:t>08.03.2026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928E3B19-9502-4226-A188-C9342141203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61005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E3B19-9502-4226-A188-C9342141203B}" type="slidenum">
              <a:rPr lang="de-AT" smtClean="0"/>
              <a:t>11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95840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2BD8B-2DE4-F6E1-0544-2519AA4FD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F1C29C9-D755-25A3-A491-0070B5051A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6290FA7-D5C2-2A17-9B25-F8850A9615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C352BC8-C65A-4285-F5CF-934CEAE0B6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8E3B19-9502-4226-A188-C9342141203B}" type="slidenum">
              <a:rPr lang="de-AT" smtClean="0"/>
              <a:t>12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17078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a-portal.at/" TargetMode="External"/><Relationship Id="rId2" Type="http://schemas.openxmlformats.org/officeDocument/2006/relationships/hyperlink" Target="http://www.ebutilities.at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944E2E-5E0F-4E5A-A6F3-2C564B87B1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/>
              <a:t>EEG Save-Energy-Mission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002D41-A77D-4985-969E-C877126FF0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de-DE" dirty="0"/>
              <a:t>Erklärung, Gründung, Erfahrung, Erkenntnisse</a:t>
            </a:r>
          </a:p>
        </p:txBody>
      </p:sp>
    </p:spTree>
    <p:extLst>
      <p:ext uri="{BB962C8B-B14F-4D97-AF65-F5344CB8AC3E}">
        <p14:creationId xmlns:p14="http://schemas.microsoft.com/office/powerpoint/2010/main" val="818558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7D02C-FACF-CCEC-EAEA-FEDE61CD2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60A1C4-DEC7-0BF8-0793-A36045F67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283" y="609600"/>
            <a:ext cx="9192127" cy="1320800"/>
          </a:xfrm>
        </p:spPr>
        <p:txBody>
          <a:bodyPr>
            <a:normAutofit/>
          </a:bodyPr>
          <a:lstStyle/>
          <a:p>
            <a:r>
              <a:rPr lang="de-DE" dirty="0"/>
              <a:t>Verwaltung, Aufwand der EEG Save-Energy-Mission mit EEG Faktura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705B7B73-7D93-E6EE-E67F-B058BE23A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r>
              <a:rPr lang="de-DE" dirty="0"/>
              <a:t>Mitglieder anlegen </a:t>
            </a:r>
          </a:p>
          <a:p>
            <a:r>
              <a:rPr lang="de-DE" dirty="0"/>
              <a:t>Entwicklung Energieverteilung, Produzenten-Verbraucher </a:t>
            </a:r>
            <a:r>
              <a:rPr lang="de-DE" dirty="0">
                <a:sym typeface="Wingdings" panose="05000000000000000000" pitchFamily="2" charset="2"/>
              </a:rPr>
              <a:t> Schritte setzen (Begrenzungen)</a:t>
            </a:r>
          </a:p>
          <a:p>
            <a:r>
              <a:rPr lang="de-DE" dirty="0"/>
              <a:t>Daten aktualisieren, vom Netzbetreiber neu anfordern</a:t>
            </a:r>
          </a:p>
          <a:p>
            <a:r>
              <a:rPr lang="de-DE" dirty="0"/>
              <a:t>Abrechnung auslösen (Quartal) Gutschrift, Rechnung per mail, Lastschrift möglich</a:t>
            </a:r>
          </a:p>
          <a:p>
            <a:r>
              <a:rPr lang="de-DE" dirty="0"/>
              <a:t>Überweisungen für Gutschriften tätigen, Zahlungseingang Rechnungen kontrollieren</a:t>
            </a:r>
          </a:p>
          <a:p>
            <a:r>
              <a:rPr lang="de-DE" dirty="0"/>
              <a:t>Vereinstätigkeiten (Organisation, Kassaprüfung, JHV, Finanzamt,…) 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4422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D2C40-692A-9438-6D91-28A733B45F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81603D-873B-9A5B-4963-3375C2579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283" y="609600"/>
            <a:ext cx="9192127" cy="1320800"/>
          </a:xfrm>
        </p:spPr>
        <p:txBody>
          <a:bodyPr>
            <a:normAutofit/>
          </a:bodyPr>
          <a:lstStyle/>
          <a:p>
            <a:r>
              <a:rPr lang="de-DE" dirty="0"/>
              <a:t>EEG Save-Energy-Mission </a:t>
            </a:r>
            <a:br>
              <a:rPr lang="de-DE" dirty="0"/>
            </a:br>
            <a:r>
              <a:rPr lang="de-DE" dirty="0"/>
              <a:t>Vorteile einer EEG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40C072E4-A71E-8414-8859-577480CBA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r>
              <a:rPr lang="de-DE" dirty="0"/>
              <a:t>Stabilität bei Energiepreisen möglich (z.B.: jährliche Preisanpassung) </a:t>
            </a:r>
          </a:p>
          <a:p>
            <a:r>
              <a:rPr lang="de-DE" dirty="0"/>
              <a:t>Netzentlastung durch: </a:t>
            </a:r>
            <a:br>
              <a:rPr lang="de-DE" dirty="0"/>
            </a:br>
            <a:r>
              <a:rPr lang="de-DE" dirty="0"/>
              <a:t>gezieltes Laden der Speicher der Teilnehmer</a:t>
            </a:r>
            <a:br>
              <a:rPr lang="de-DE" dirty="0"/>
            </a:br>
            <a:r>
              <a:rPr lang="de-DE" dirty="0"/>
              <a:t>optimiertes Energiebenutzerverhalten der Teilnehmer</a:t>
            </a:r>
          </a:p>
          <a:p>
            <a:r>
              <a:rPr lang="de-DE" dirty="0"/>
              <a:t>Gemeinde, Gemeindebürger, Betriebe in der Gemeinde</a:t>
            </a:r>
            <a:br>
              <a:rPr lang="de-DE" dirty="0"/>
            </a:br>
            <a:r>
              <a:rPr lang="de-DE" dirty="0"/>
              <a:t>tauschen, teilen Energie zu fairen Konditionen</a:t>
            </a:r>
          </a:p>
          <a:p>
            <a:r>
              <a:rPr lang="de-DE" dirty="0"/>
              <a:t>Durch Anpassung des Teilnehmerfaktors ist faire Ausgewogenheit möglich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2644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51FE1-6671-E253-200D-A1A0FF260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A97457-0CB4-149B-A3AE-3D236129F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283" y="609600"/>
            <a:ext cx="9192127" cy="1320800"/>
          </a:xfrm>
        </p:spPr>
        <p:txBody>
          <a:bodyPr>
            <a:normAutofit/>
          </a:bodyPr>
          <a:lstStyle/>
          <a:p>
            <a:r>
              <a:rPr lang="de-DE" dirty="0"/>
              <a:t>EEG Save-Energy-Mission </a:t>
            </a:r>
            <a:br>
              <a:rPr lang="de-DE" dirty="0"/>
            </a:br>
            <a:r>
              <a:rPr lang="de-DE" dirty="0"/>
              <a:t>weitere Entwicklung, Überlegungen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2637F77A-C11A-8A99-CBFA-41CBA2802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r>
              <a:rPr lang="de-DE" dirty="0"/>
              <a:t>Aktuell 24 Mitglieder mit 60 Zählpunkten (Gemeinde Hirschbach)</a:t>
            </a:r>
          </a:p>
          <a:p>
            <a:r>
              <a:rPr lang="de-DE" dirty="0"/>
              <a:t>Probephase ist abgeschlossen, weiterer Ausbau erfolgt</a:t>
            </a:r>
          </a:p>
          <a:p>
            <a:r>
              <a:rPr lang="de-DE" dirty="0"/>
              <a:t>Seit Februar 2026 eine weitere EEG gegründet</a:t>
            </a:r>
          </a:p>
          <a:p>
            <a:r>
              <a:rPr lang="de-DE" dirty="0"/>
              <a:t>Mögliche Teilnehmer: Private, KMU, Gemeinden</a:t>
            </a:r>
          </a:p>
          <a:p>
            <a:r>
              <a:rPr lang="de-DE" dirty="0"/>
              <a:t>ELWG Auswirkungen auf Energiegemeinschaften ?</a:t>
            </a:r>
          </a:p>
          <a:p>
            <a:r>
              <a:rPr lang="de-DE" dirty="0"/>
              <a:t>Investitionen aus dem Verein (z.B. für übergeordnetem Speicher) </a:t>
            </a:r>
          </a:p>
          <a:p>
            <a:r>
              <a:rPr lang="de-DE" dirty="0"/>
              <a:t>EEG-Faktura Tools mit tollen Auswertemöglichkeiten (nächste Präsentation)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3218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E1D4C-464B-2238-3D2A-AB738BAB5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A8C116-AC22-0F35-0A12-6ABB24407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325" y="2058444"/>
            <a:ext cx="2570675" cy="122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ECAA5C6B-819C-268A-731C-BF7520A202D4}"/>
              </a:ext>
            </a:extLst>
          </p:cNvPr>
          <p:cNvSpPr/>
          <p:nvPr/>
        </p:nvSpPr>
        <p:spPr>
          <a:xfrm>
            <a:off x="229126" y="1034086"/>
            <a:ext cx="91877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800" dirty="0"/>
              <a:t>Danke für Eure </a:t>
            </a:r>
          </a:p>
          <a:p>
            <a:pPr algn="ctr"/>
            <a:r>
              <a:rPr lang="de-DE" sz="2800" dirty="0"/>
              <a:t>Aufmerksamkeit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30A4862B-057E-F0CD-A1E4-3F5945735600}"/>
              </a:ext>
            </a:extLst>
          </p:cNvPr>
          <p:cNvSpPr/>
          <p:nvPr/>
        </p:nvSpPr>
        <p:spPr>
          <a:xfrm>
            <a:off x="340965" y="3353058"/>
            <a:ext cx="91877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1600" dirty="0"/>
          </a:p>
          <a:p>
            <a:r>
              <a:rPr lang="de-DE" sz="1600" dirty="0"/>
              <a:t>								Ing. Stefan Eder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2B6FA73-325A-79D5-AC44-2A3F8D075F30}"/>
              </a:ext>
            </a:extLst>
          </p:cNvPr>
          <p:cNvSpPr txBox="1"/>
          <p:nvPr/>
        </p:nvSpPr>
        <p:spPr>
          <a:xfrm>
            <a:off x="656085" y="4186006"/>
            <a:ext cx="85574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0" lvl="5" indent="0">
              <a:buNone/>
            </a:pPr>
            <a:r>
              <a:rPr lang="de-DE" sz="2400" dirty="0">
                <a:solidFill>
                  <a:srgbClr val="0070C0"/>
                </a:solidFill>
              </a:rPr>
              <a:t>www.Save-Energy-Mission.at</a:t>
            </a:r>
          </a:p>
        </p:txBody>
      </p:sp>
    </p:spTree>
    <p:extLst>
      <p:ext uri="{BB962C8B-B14F-4D97-AF65-F5344CB8AC3E}">
        <p14:creationId xmlns:p14="http://schemas.microsoft.com/office/powerpoint/2010/main" val="2158732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9BD36D-8561-4857-A02D-0279BE227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Vorstellung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6BEEA53-65CF-4A8D-A9BC-649763165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0" lvl="8" indent="0">
              <a:buNone/>
            </a:pPr>
            <a:r>
              <a:rPr lang="de-DE" dirty="0"/>
              <a:t>Unsere Mission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	Ing. Christian Walchshofer				Ing. Stefan Eder</a:t>
            </a:r>
            <a:br>
              <a:rPr lang="de-DE" dirty="0"/>
            </a:br>
            <a:r>
              <a:rPr lang="de-DE" dirty="0"/>
              <a:t>	Freistadt							Hirschbach</a:t>
            </a:r>
            <a:br>
              <a:rPr lang="de-DE" dirty="0"/>
            </a:br>
            <a:r>
              <a:rPr lang="de-DE" dirty="0"/>
              <a:t>	Ingenieurbüro Bauphysik				Ingenieurbüro Elektrotechnik</a:t>
            </a:r>
          </a:p>
          <a:p>
            <a:pPr marL="2286000" lvl="5" indent="0">
              <a:buNone/>
            </a:pPr>
            <a:r>
              <a:rPr lang="de-DE" sz="2800" dirty="0">
                <a:solidFill>
                  <a:srgbClr val="0070C0"/>
                </a:solidFill>
              </a:rPr>
              <a:t>www.Save-Energy-Mission.at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84C40A7-6028-481B-84B6-123A2EE6C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998" y="2405866"/>
            <a:ext cx="4296350" cy="2046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57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9E5886-70AA-4D3E-A130-371846562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Programminhalt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7D8A61-2629-448B-9BE9-CB0871E43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90"/>
            <a:ext cx="8596668" cy="2713692"/>
          </a:xfrm>
        </p:spPr>
        <p:txBody>
          <a:bodyPr/>
          <a:lstStyle/>
          <a:p>
            <a:r>
              <a:rPr lang="de-DE" dirty="0"/>
              <a:t>Gründung einer EEG, am Beispiel der: </a:t>
            </a:r>
            <a:br>
              <a:rPr lang="de-DE" dirty="0"/>
            </a:br>
            <a:r>
              <a:rPr lang="de-DE" dirty="0"/>
              <a:t>EEG Save-Energy-Mission (Regional-ID: EGR 00060) und </a:t>
            </a:r>
            <a:br>
              <a:rPr lang="de-DE" dirty="0"/>
            </a:br>
            <a:r>
              <a:rPr lang="de-DE" dirty="0"/>
              <a:t>EEG-SEM UW-Freistadt    (Regional-ID: EGR 00061)</a:t>
            </a:r>
          </a:p>
          <a:p>
            <a:r>
              <a:rPr lang="de-DE" dirty="0"/>
              <a:t>Verwaltung der EEG mit EEG-Faktura</a:t>
            </a:r>
          </a:p>
          <a:p>
            <a:r>
              <a:rPr lang="de-DE" dirty="0"/>
              <a:t>Vorteile einer EEG</a:t>
            </a:r>
          </a:p>
          <a:p>
            <a:r>
              <a:rPr lang="de-DE" dirty="0"/>
              <a:t>Erkenntnisse, weitere Vorhaben, Ideen,...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7ABB6EF-79B7-2C9E-6E11-296D55E9E089}"/>
              </a:ext>
            </a:extLst>
          </p:cNvPr>
          <p:cNvSpPr txBox="1"/>
          <p:nvPr/>
        </p:nvSpPr>
        <p:spPr>
          <a:xfrm>
            <a:off x="876615" y="5342817"/>
            <a:ext cx="7390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/>
              <a:t>Quelle und Copyright verwendeter Grafiken und Illustrationen: </a:t>
            </a:r>
          </a:p>
          <a:p>
            <a:r>
              <a:rPr lang="de-AT" sz="1200" dirty="0"/>
              <a:t>Koordinationsstelle für Energiegemeinschaften im Klima- und Energiefonds</a:t>
            </a:r>
          </a:p>
        </p:txBody>
      </p:sp>
    </p:spTree>
    <p:extLst>
      <p:ext uri="{BB962C8B-B14F-4D97-AF65-F5344CB8AC3E}">
        <p14:creationId xmlns:p14="http://schemas.microsoft.com/office/powerpoint/2010/main" val="2935635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ED7116-4096-44D3-92AF-B50A55275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283" y="609600"/>
            <a:ext cx="9192127" cy="1320800"/>
          </a:xfrm>
        </p:spPr>
        <p:txBody>
          <a:bodyPr/>
          <a:lstStyle/>
          <a:p>
            <a:r>
              <a:rPr lang="de-DE" dirty="0"/>
              <a:t>Gründung der EEG Save-Energy-Mission 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87765C77-B6CF-26BD-09ED-F539F7843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r>
              <a:rPr lang="de-DE" dirty="0"/>
              <a:t>Hintergrund: 2 Energieberater die es wissen wollen</a:t>
            </a:r>
          </a:p>
          <a:p>
            <a:r>
              <a:rPr lang="de-DE" dirty="0"/>
              <a:t>Vereinsgründung: Februar 2025 BH Freistadt (unkompliziert und schnell </a:t>
            </a:r>
            <a:r>
              <a:rPr lang="de-DE" dirty="0">
                <a:sym typeface="Wingdings" panose="05000000000000000000" pitchFamily="2" charset="2"/>
              </a:rPr>
              <a:t></a:t>
            </a:r>
            <a:r>
              <a:rPr lang="de-DE" dirty="0"/>
              <a:t>), Statuten von www.energiegemeinschaften.gv.at</a:t>
            </a:r>
          </a:p>
          <a:p>
            <a:r>
              <a:rPr lang="de-DE" dirty="0"/>
              <a:t>Registrierung als Marktteilnehmer bei </a:t>
            </a:r>
            <a:r>
              <a:rPr lang="de-DE" dirty="0">
                <a:hlinkClick r:id="rId2"/>
              </a:rPr>
              <a:t>www.ebutilities.at</a:t>
            </a:r>
            <a:r>
              <a:rPr lang="de-DE" dirty="0"/>
              <a:t> (RC104859)</a:t>
            </a:r>
          </a:p>
          <a:p>
            <a:r>
              <a:rPr lang="de-DE" dirty="0"/>
              <a:t>Einrichtung der EEG beim Netzbetreiber beantragen (</a:t>
            </a:r>
            <a:r>
              <a:rPr lang="de-DE" b="1" dirty="0"/>
              <a:t>dynamisch</a:t>
            </a:r>
            <a:r>
              <a:rPr lang="de-DE" dirty="0"/>
              <a:t> / statisch)</a:t>
            </a:r>
          </a:p>
          <a:p>
            <a:r>
              <a:rPr lang="de-DE" dirty="0"/>
              <a:t>Registrierung im EDA –Anwenderportal (Datenübermittlung) </a:t>
            </a:r>
            <a:br>
              <a:rPr lang="de-DE" dirty="0"/>
            </a:br>
            <a:r>
              <a:rPr lang="de-DE" dirty="0">
                <a:hlinkClick r:id="rId3"/>
              </a:rPr>
              <a:t>www.eda-portal.at</a:t>
            </a:r>
            <a:endParaRPr lang="de-DE" dirty="0"/>
          </a:p>
          <a:p>
            <a:r>
              <a:rPr lang="de-DE" dirty="0"/>
              <a:t>Beitritt zum Verein VFEEG </a:t>
            </a:r>
            <a:r>
              <a:rPr lang="de-DE" dirty="0">
                <a:sym typeface="Wingdings" panose="05000000000000000000" pitchFamily="2" charset="2"/>
              </a:rPr>
              <a:t> Zugang zur EEG Faktura (Leader Projekt)</a:t>
            </a:r>
          </a:p>
          <a:p>
            <a:r>
              <a:rPr lang="de-DE" dirty="0">
                <a:sym typeface="Wingdings" panose="05000000000000000000" pitchFamily="2" charset="2"/>
              </a:rPr>
              <a:t>Abklärung der Verträge (Lieferung, Bezug) mit Rechtskanzlei</a:t>
            </a:r>
          </a:p>
          <a:p>
            <a:endParaRPr lang="de-DE" dirty="0">
              <a:sym typeface="Wingdings" panose="05000000000000000000" pitchFamily="2" charset="2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4247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195E3-CA2C-3597-C673-5F5C8C732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DB94EB-ACEA-F40D-B9C6-CC48C6044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283" y="609600"/>
            <a:ext cx="9192127" cy="1320800"/>
          </a:xfrm>
        </p:spPr>
        <p:txBody>
          <a:bodyPr>
            <a:normAutofit/>
          </a:bodyPr>
          <a:lstStyle/>
          <a:p>
            <a:r>
              <a:rPr lang="de-DE" dirty="0"/>
              <a:t>EEG Faktura, Verein VFEEG 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E01E0DB6-1616-EAC5-1C1B-4DF50CFFC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r>
              <a:rPr lang="de-DE" dirty="0"/>
              <a:t>Datenaufnahme neues Mitglied: pers. Daten Mitglied, Zählpunkt(e), Verbrauch, Anlagendaten, Bankverbindung</a:t>
            </a:r>
          </a:p>
          <a:p>
            <a:r>
              <a:rPr lang="de-DE" dirty="0"/>
              <a:t>Mitglied in EEG Faktura anlegen </a:t>
            </a:r>
            <a:r>
              <a:rPr lang="de-DE" dirty="0">
                <a:sym typeface="Wingdings" panose="05000000000000000000" pitchFamily="2" charset="2"/>
              </a:rPr>
              <a:t> mail</a:t>
            </a:r>
            <a:r>
              <a:rPr lang="de-DE" dirty="0"/>
              <a:t> an Mitglied für Vorgangsweise Datenfreigabe Netzbetreiber</a:t>
            </a:r>
          </a:p>
          <a:p>
            <a:r>
              <a:rPr lang="de-DE" dirty="0"/>
              <a:t>Bestätigung durch Netzbetreiber an die EEG</a:t>
            </a:r>
          </a:p>
          <a:p>
            <a:r>
              <a:rPr lang="de-DE" dirty="0"/>
              <a:t>Ich bin dabei </a:t>
            </a:r>
            <a:r>
              <a:rPr lang="de-DE" dirty="0">
                <a:sym typeface="Wingdings" panose="05000000000000000000" pitchFamily="2" charset="2"/>
              </a:rPr>
              <a:t>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3719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054EF5-EFE6-45A2-834C-0F0931F39F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CFE3C88A-FEDB-4B9C-94EE-5026B326B3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5D51D9B-0E7C-44D3-9215-81F9915232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>
              <a:extLst>
                <a:ext uri="{FF2B5EF4-FFF2-40B4-BE49-F238E27FC236}">
                  <a16:creationId xmlns:a16="http://schemas.microsoft.com/office/drawing/2014/main" id="{16EFB339-1D4E-4824-A20B-AF30D07CF7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8" name="Rectangle 25">
              <a:extLst>
                <a:ext uri="{FF2B5EF4-FFF2-40B4-BE49-F238E27FC236}">
                  <a16:creationId xmlns:a16="http://schemas.microsoft.com/office/drawing/2014/main" id="{00030831-8136-4C61-8F00-6F190C5AE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9" name="Isosceles Triangle 14">
              <a:extLst>
                <a:ext uri="{FF2B5EF4-FFF2-40B4-BE49-F238E27FC236}">
                  <a16:creationId xmlns:a16="http://schemas.microsoft.com/office/drawing/2014/main" id="{9B14B360-4798-467E-ADE9-756959EC52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9433F2F7-DA21-430A-A31C-D529D9C6A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3" name="Rectangle 28">
              <a:extLst>
                <a:ext uri="{FF2B5EF4-FFF2-40B4-BE49-F238E27FC236}">
                  <a16:creationId xmlns:a16="http://schemas.microsoft.com/office/drawing/2014/main" id="{0B24FFF9-F75D-4A88-90F8-D2D7BBB8E8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A0A2A2C4-404D-431C-8F9A-227932A42E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5" name="Isosceles Triangle 18">
              <a:extLst>
                <a:ext uri="{FF2B5EF4-FFF2-40B4-BE49-F238E27FC236}">
                  <a16:creationId xmlns:a16="http://schemas.microsoft.com/office/drawing/2014/main" id="{4661DBE2-1BC5-463F-BBB8-199B890D1C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34" name="Isosceles Triangle 19">
              <a:extLst>
                <a:ext uri="{FF2B5EF4-FFF2-40B4-BE49-F238E27FC236}">
                  <a16:creationId xmlns:a16="http://schemas.microsoft.com/office/drawing/2014/main" id="{710A6E70-F0B9-4E3D-9A78-2D2FEE5DF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</p:grp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39178BE9-53D8-441A-8691-0ED3B464BC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5117B976-C2DA-1764-1388-B1C4FC9C7E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825415"/>
            <a:ext cx="10905066" cy="5207168"/>
          </a:xfrm>
          <a:prstGeom prst="rect">
            <a:avLst/>
          </a:prstGeom>
        </p:spPr>
      </p:pic>
      <p:sp>
        <p:nvSpPr>
          <p:cNvPr id="36" name="Titel 1">
            <a:extLst>
              <a:ext uri="{FF2B5EF4-FFF2-40B4-BE49-F238E27FC236}">
                <a16:creationId xmlns:a16="http://schemas.microsoft.com/office/drawing/2014/main" id="{8434ECFF-90AB-A10B-41CB-D268F09CD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294" y="116724"/>
            <a:ext cx="3814364" cy="591967"/>
          </a:xfrm>
        </p:spPr>
        <p:txBody>
          <a:bodyPr>
            <a:normAutofit fontScale="90000"/>
          </a:bodyPr>
          <a:lstStyle/>
          <a:p>
            <a:r>
              <a:rPr lang="de-DE" dirty="0"/>
              <a:t>EEG Faktura </a:t>
            </a:r>
          </a:p>
        </p:txBody>
      </p:sp>
    </p:spTree>
    <p:extLst>
      <p:ext uri="{BB962C8B-B14F-4D97-AF65-F5344CB8AC3E}">
        <p14:creationId xmlns:p14="http://schemas.microsoft.com/office/powerpoint/2010/main" val="25518634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58A0F6-926B-4061-FB00-4F5DEC8CB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6F5C62F-812E-22AE-6FA7-0F301D9678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D2D55376-5E8C-58E7-5A94-EB92237836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9F4EF25-A14E-7045-0E3C-81A1DE2EA6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>
              <a:extLst>
                <a:ext uri="{FF2B5EF4-FFF2-40B4-BE49-F238E27FC236}">
                  <a16:creationId xmlns:a16="http://schemas.microsoft.com/office/drawing/2014/main" id="{F46AD425-9132-92EB-5644-A947416B47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8" name="Rectangle 25">
              <a:extLst>
                <a:ext uri="{FF2B5EF4-FFF2-40B4-BE49-F238E27FC236}">
                  <a16:creationId xmlns:a16="http://schemas.microsoft.com/office/drawing/2014/main" id="{BBF83CB0-C90D-BAD1-CDD9-4239FC96CC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9" name="Isosceles Triangle 14">
              <a:extLst>
                <a:ext uri="{FF2B5EF4-FFF2-40B4-BE49-F238E27FC236}">
                  <a16:creationId xmlns:a16="http://schemas.microsoft.com/office/drawing/2014/main" id="{2F149DEA-5047-E071-C022-F8A9307B54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A2B4A967-772C-F0CB-7EFB-30CB7A1F1D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3" name="Rectangle 28">
              <a:extLst>
                <a:ext uri="{FF2B5EF4-FFF2-40B4-BE49-F238E27FC236}">
                  <a16:creationId xmlns:a16="http://schemas.microsoft.com/office/drawing/2014/main" id="{D1EB3E05-DA0D-3707-F92E-329EFE649F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3D0A2469-3212-5198-356D-B1C421424E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5" name="Isosceles Triangle 18">
              <a:extLst>
                <a:ext uri="{FF2B5EF4-FFF2-40B4-BE49-F238E27FC236}">
                  <a16:creationId xmlns:a16="http://schemas.microsoft.com/office/drawing/2014/main" id="{D5BEDFC6-BAE8-C678-0600-E9665BD7A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34" name="Isosceles Triangle 19">
              <a:extLst>
                <a:ext uri="{FF2B5EF4-FFF2-40B4-BE49-F238E27FC236}">
                  <a16:creationId xmlns:a16="http://schemas.microsoft.com/office/drawing/2014/main" id="{1449F676-FFA1-6953-24A3-7061CE4A4F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</p:grp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60AD0BA4-DCCB-461A-CC36-62F7AE50E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itel 1">
            <a:extLst>
              <a:ext uri="{FF2B5EF4-FFF2-40B4-BE49-F238E27FC236}">
                <a16:creationId xmlns:a16="http://schemas.microsoft.com/office/drawing/2014/main" id="{A37560BF-8090-1DD1-9E7E-598CC62F7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294" y="116724"/>
            <a:ext cx="3814364" cy="591967"/>
          </a:xfrm>
        </p:spPr>
        <p:txBody>
          <a:bodyPr>
            <a:normAutofit fontScale="90000"/>
          </a:bodyPr>
          <a:lstStyle/>
          <a:p>
            <a:r>
              <a:rPr lang="de-DE" dirty="0"/>
              <a:t>EEG Faktura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078D9F7-C8E9-509C-B744-243C6D542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49" y="879565"/>
            <a:ext cx="11059102" cy="571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81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08753B-7A54-C02D-0F02-BD57F8012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0A6C53F-A851-DB19-C913-5983A924F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0DF3DDAD-DEAA-E09A-7130-FC3BB15E38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1189E36-7F00-AF39-EF76-EBB7D6CA1C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>
              <a:extLst>
                <a:ext uri="{FF2B5EF4-FFF2-40B4-BE49-F238E27FC236}">
                  <a16:creationId xmlns:a16="http://schemas.microsoft.com/office/drawing/2014/main" id="{2572CC5F-CADE-02BD-038F-0576B113EF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8" name="Rectangle 25">
              <a:extLst>
                <a:ext uri="{FF2B5EF4-FFF2-40B4-BE49-F238E27FC236}">
                  <a16:creationId xmlns:a16="http://schemas.microsoft.com/office/drawing/2014/main" id="{81C2728F-F2BF-77F2-431E-A73A5A0E71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9" name="Isosceles Triangle 14">
              <a:extLst>
                <a:ext uri="{FF2B5EF4-FFF2-40B4-BE49-F238E27FC236}">
                  <a16:creationId xmlns:a16="http://schemas.microsoft.com/office/drawing/2014/main" id="{DF06C74C-6A36-CFE0-10A2-F755237F5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70A699E9-0DB2-7FC8-77FE-9C5B46C2EF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3" name="Rectangle 28">
              <a:extLst>
                <a:ext uri="{FF2B5EF4-FFF2-40B4-BE49-F238E27FC236}">
                  <a16:creationId xmlns:a16="http://schemas.microsoft.com/office/drawing/2014/main" id="{F128638A-46FB-4359-3312-84CDB8301E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B8775946-5DD5-C0FA-BCFB-8E50356EE2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5" name="Isosceles Triangle 18">
              <a:extLst>
                <a:ext uri="{FF2B5EF4-FFF2-40B4-BE49-F238E27FC236}">
                  <a16:creationId xmlns:a16="http://schemas.microsoft.com/office/drawing/2014/main" id="{3BB2E1A5-7BE7-D946-4D6B-359E945176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34" name="Isosceles Triangle 19">
              <a:extLst>
                <a:ext uri="{FF2B5EF4-FFF2-40B4-BE49-F238E27FC236}">
                  <a16:creationId xmlns:a16="http://schemas.microsoft.com/office/drawing/2014/main" id="{DDDF6810-A99E-8274-5292-749725A712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</p:grp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2BDFAF6D-D8D2-7212-88EC-4DCE4C198D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itel 1">
            <a:extLst>
              <a:ext uri="{FF2B5EF4-FFF2-40B4-BE49-F238E27FC236}">
                <a16:creationId xmlns:a16="http://schemas.microsoft.com/office/drawing/2014/main" id="{075218AC-0134-E93C-8CEB-B96586FA0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294" y="116724"/>
            <a:ext cx="3814364" cy="591967"/>
          </a:xfrm>
        </p:spPr>
        <p:txBody>
          <a:bodyPr>
            <a:normAutofit fontScale="90000"/>
          </a:bodyPr>
          <a:lstStyle/>
          <a:p>
            <a:r>
              <a:rPr lang="de-DE" dirty="0"/>
              <a:t>EEG Faktura 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55E32BC-401A-FAD4-77A4-9A662AC1C1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9674" y="800237"/>
            <a:ext cx="6817331" cy="58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989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9E7F4A-7C58-BEAB-AACC-CB754F0D9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E72F7B6-8B53-E6F2-5399-267A4E24A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8C812F-FEEA-0CD4-7885-F9525323ED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0F95ECF-FC27-DF12-0815-FDDE864EE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23">
              <a:extLst>
                <a:ext uri="{FF2B5EF4-FFF2-40B4-BE49-F238E27FC236}">
                  <a16:creationId xmlns:a16="http://schemas.microsoft.com/office/drawing/2014/main" id="{F404F3CA-855A-DBF9-A6B4-45B0C9E2F3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8" name="Rectangle 25">
              <a:extLst>
                <a:ext uri="{FF2B5EF4-FFF2-40B4-BE49-F238E27FC236}">
                  <a16:creationId xmlns:a16="http://schemas.microsoft.com/office/drawing/2014/main" id="{B360B4E7-713E-9BDB-F326-4F3B313C9D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9" name="Isosceles Triangle 14">
              <a:extLst>
                <a:ext uri="{FF2B5EF4-FFF2-40B4-BE49-F238E27FC236}">
                  <a16:creationId xmlns:a16="http://schemas.microsoft.com/office/drawing/2014/main" id="{08A41CE7-9A22-0D3A-E1C5-056AE48C8E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A057E037-4D38-DFE7-1664-F798AA31E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3" name="Rectangle 28">
              <a:extLst>
                <a:ext uri="{FF2B5EF4-FFF2-40B4-BE49-F238E27FC236}">
                  <a16:creationId xmlns:a16="http://schemas.microsoft.com/office/drawing/2014/main" id="{703E9E3E-7853-0A32-9591-7864A831FC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4BCA00C6-2D92-69C5-6FA1-F7D068FC8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5" name="Isosceles Triangle 18">
              <a:extLst>
                <a:ext uri="{FF2B5EF4-FFF2-40B4-BE49-F238E27FC236}">
                  <a16:creationId xmlns:a16="http://schemas.microsoft.com/office/drawing/2014/main" id="{CAA000BF-7FAA-41CC-2D50-28438BD171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34" name="Isosceles Triangle 19">
              <a:extLst>
                <a:ext uri="{FF2B5EF4-FFF2-40B4-BE49-F238E27FC236}">
                  <a16:creationId xmlns:a16="http://schemas.microsoft.com/office/drawing/2014/main" id="{39B3F974-AE8B-8FFA-0B3F-93C5400B5C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</p:grp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79FD9934-E60A-93F4-AFAC-FDE0E2037E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itel 1">
            <a:extLst>
              <a:ext uri="{FF2B5EF4-FFF2-40B4-BE49-F238E27FC236}">
                <a16:creationId xmlns:a16="http://schemas.microsoft.com/office/drawing/2014/main" id="{6A39EDFD-514F-28AC-4F52-84519DAF5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294" y="116724"/>
            <a:ext cx="3814364" cy="591967"/>
          </a:xfrm>
        </p:spPr>
        <p:txBody>
          <a:bodyPr>
            <a:normAutofit fontScale="90000"/>
          </a:bodyPr>
          <a:lstStyle/>
          <a:p>
            <a:r>
              <a:rPr lang="de-DE" dirty="0"/>
              <a:t>EEG Faktura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57A4CD5-C2EA-B1A0-977F-E2731A173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62" y="1177982"/>
            <a:ext cx="11350651" cy="477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3943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te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461</Words>
  <Application>Microsoft Office PowerPoint</Application>
  <PresentationFormat>Breitbild</PresentationFormat>
  <Paragraphs>76</Paragraphs>
  <Slides>13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9" baseType="lpstr">
      <vt:lpstr>Aptos</vt:lpstr>
      <vt:lpstr>Arial</vt:lpstr>
      <vt:lpstr>Trebuchet MS</vt:lpstr>
      <vt:lpstr>Wingdings</vt:lpstr>
      <vt:lpstr>Wingdings 3</vt:lpstr>
      <vt:lpstr>Facette</vt:lpstr>
      <vt:lpstr>EEG Save-Energy-Mission</vt:lpstr>
      <vt:lpstr>Vorstellung</vt:lpstr>
      <vt:lpstr>Programminhalt </vt:lpstr>
      <vt:lpstr>Gründung der EEG Save-Energy-Mission </vt:lpstr>
      <vt:lpstr>EEG Faktura, Verein VFEEG </vt:lpstr>
      <vt:lpstr>EEG Faktura </vt:lpstr>
      <vt:lpstr>EEG Faktura </vt:lpstr>
      <vt:lpstr>EEG Faktura </vt:lpstr>
      <vt:lpstr>EEG Faktura </vt:lpstr>
      <vt:lpstr>Verwaltung, Aufwand der EEG Save-Energy-Mission mit EEG Faktura</vt:lpstr>
      <vt:lpstr>EEG Save-Energy-Mission  Vorteile einer EEG</vt:lpstr>
      <vt:lpstr>EEG Save-Energy-Mission  weitere Entwicklung, Überlegungen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EED III in der Praxis</dc:title>
  <dc:creator>Walchshofer Eder</dc:creator>
  <cp:lastModifiedBy>Walchshofer Eder</cp:lastModifiedBy>
  <cp:revision>93</cp:revision>
  <cp:lastPrinted>2025-11-12T13:31:11Z</cp:lastPrinted>
  <dcterms:created xsi:type="dcterms:W3CDTF">2025-04-01T12:53:49Z</dcterms:created>
  <dcterms:modified xsi:type="dcterms:W3CDTF">2026-03-08T14:49:10Z</dcterms:modified>
</cp:coreProperties>
</file>